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20" r:id="rId2"/>
    <p:sldId id="321" r:id="rId3"/>
    <p:sldId id="293" r:id="rId4"/>
    <p:sldId id="265" r:id="rId5"/>
    <p:sldId id="300" r:id="rId6"/>
    <p:sldId id="296" r:id="rId7"/>
    <p:sldId id="297" r:id="rId8"/>
    <p:sldId id="302" r:id="rId9"/>
    <p:sldId id="299" r:id="rId10"/>
    <p:sldId id="344" r:id="rId11"/>
    <p:sldId id="345" r:id="rId12"/>
    <p:sldId id="346" r:id="rId13"/>
    <p:sldId id="347" r:id="rId14"/>
    <p:sldId id="348" r:id="rId15"/>
    <p:sldId id="349" r:id="rId16"/>
    <p:sldId id="350" r:id="rId17"/>
    <p:sldId id="351" r:id="rId18"/>
    <p:sldId id="352" r:id="rId19"/>
    <p:sldId id="353" r:id="rId20"/>
    <p:sldId id="355" r:id="rId21"/>
    <p:sldId id="356" r:id="rId22"/>
    <p:sldId id="357" r:id="rId23"/>
    <p:sldId id="358" r:id="rId24"/>
    <p:sldId id="273" r:id="rId25"/>
    <p:sldId id="359" r:id="rId26"/>
    <p:sldId id="360" r:id="rId27"/>
    <p:sldId id="354" r:id="rId28"/>
    <p:sldId id="274" r:id="rId29"/>
    <p:sldId id="267" r:id="rId30"/>
    <p:sldId id="278" r:id="rId31"/>
    <p:sldId id="270" r:id="rId32"/>
    <p:sldId id="272" r:id="rId33"/>
    <p:sldId id="269" r:id="rId34"/>
    <p:sldId id="281" r:id="rId35"/>
    <p:sldId id="271" r:id="rId36"/>
    <p:sldId id="275" r:id="rId37"/>
    <p:sldId id="277" r:id="rId38"/>
    <p:sldId id="276" r:id="rId39"/>
    <p:sldId id="282" r:id="rId40"/>
    <p:sldId id="283" r:id="rId41"/>
    <p:sldId id="26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218" autoAdjust="0"/>
  </p:normalViewPr>
  <p:slideViewPr>
    <p:cSldViewPr snapToGrid="0" showGuides="1">
      <p:cViewPr varScale="1">
        <p:scale>
          <a:sx n="86" d="100"/>
          <a:sy n="86" d="100"/>
        </p:scale>
        <p:origin x="331" y="62"/>
      </p:cViewPr>
      <p:guideLst>
        <p:guide orient="horz" pos="2121"/>
        <p:guide pos="384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9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1" loCatId="process" qsTypeId="urn:microsoft.com/office/officeart/2005/8/quickstyle/simple1#1" qsCatId="simple" csTypeId="urn:microsoft.com/office/officeart/2005/8/colors/accent1_2#1" csCatId="accent1" phldr="1"/>
      <dgm:spPr/>
      <dgm:t>
        <a:bodyPr/>
        <a:lstStyle/>
        <a:p>
          <a:endParaRPr lang="zh-CN" altLang="en-US"/>
        </a:p>
      </dgm:t>
    </dgm:pt>
    <dgm:pt modelId="{2FCF5072-B52F-47C8-8E70-E341B3A6F923}">
      <dgm:prSet phldrT="[文本]" custT="1"/>
      <dgm:spPr/>
      <dgm:t>
        <a:bodyPr/>
        <a:lstStyle/>
        <a:p>
          <a:r>
            <a:rPr lang="zh-CN" altLang="en-US" sz="18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二审：换审稿人</a:t>
          </a:r>
          <a:r>
            <a:rPr lang="zh-CN" altLang="en-US" sz="1800" dirty="0">
              <a:latin typeface="微软雅黑" panose="020B0503020204020204" pitchFamily="34" charset="-122"/>
              <a:ea typeface="微软雅黑" panose="020B0503020204020204" pitchFamily="34" charset="-122"/>
            </a:rPr>
            <a:t>→审稿两个月→</a:t>
          </a:r>
          <a:r>
            <a:rPr lang="zh-CN" altLang="en-US" sz="1800" dirty="0"/>
            <a:t>大修</a:t>
          </a:r>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800" dirty="0"/>
            <a:t>X</a:t>
          </a:r>
          <a:r>
            <a:rPr lang="zh-CN" altLang="en-US" sz="1800" dirty="0"/>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dgm:presLayoutVars>
          <dgm:chMax val="1"/>
          <dgm:chPref val="1"/>
          <dgm:bulletEnabled val="1"/>
        </dgm:presLayoutVars>
      </dgm:prSet>
      <dgm:spPr/>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23248" custLinFactNeighborX="100000" custLinFactNeighborY="-1970">
        <dgm:presLayoutVars>
          <dgm:chMax val="1"/>
          <dgm:chPref val="1"/>
          <dgm:bulletEnabled val="1"/>
        </dgm:presLayoutVars>
      </dgm:prSet>
      <dgm:spPr/>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dgm:presLayoutVars>
          <dgm:chMax val="1"/>
          <dgm:chPref val="1"/>
          <dgm:bulletEnabled val="1"/>
        </dgm:presLayoutVars>
      </dgm:prSet>
      <dgm:spPr/>
    </dgm:pt>
  </dgm:ptLst>
  <dgm:cxnLst>
    <dgm:cxn modelId="{04F0D118-ED17-42C3-9490-D322944B43A8}" srcId="{D1D32F8E-8A7E-4782-AA22-76813563938A}" destId="{2FCF5072-B52F-47C8-8E70-E341B3A6F923}" srcOrd="0" destOrd="0" parTransId="{EB53CA7C-EA1E-49AC-B184-3E6EE95D9930}" sibTransId="{CE6DD1B9-DDB2-4DDC-B4F4-99C59B4993DC}"/>
    <dgm:cxn modelId="{12233C22-13F5-4425-8057-1CA764EA86C4}" type="presOf" srcId="{2FCF5072-B52F-47C8-8E70-E341B3A6F923}" destId="{B6825FE9-AA51-4728-9278-C967B75FCEB8}" srcOrd="0" destOrd="0" presId="urn:microsoft.com/office/officeart/2009/layout/CircleArrowProcess#1"/>
    <dgm:cxn modelId="{0BD6E82E-F76B-4036-BFC5-C812DFB96018}" type="presOf" srcId="{D1D32F8E-8A7E-4782-AA22-76813563938A}" destId="{A7A4CB29-A8B8-433F-977D-CA896DD3EDAE}" srcOrd="0" destOrd="0" presId="urn:microsoft.com/office/officeart/2009/layout/CircleArrowProcess#1"/>
    <dgm:cxn modelId="{B6B2D23A-B118-4783-B7EF-F0970B1ED380}" srcId="{D1D32F8E-8A7E-4782-AA22-76813563938A}" destId="{B29BA49B-3430-4915-9F88-2BDAEC741AE3}" srcOrd="3" destOrd="0" parTransId="{66ADBBAC-DB16-4334-9915-D20D9DCEB41E}" sibTransId="{B6525EE9-6257-4829-B4A2-266FF1F08AA4}"/>
    <dgm:cxn modelId="{D692D74A-C024-42F0-BB28-9AA064B8CDE9}" type="presOf" srcId="{30AA2EC7-BE2E-4551-BDA6-8F4855ABBF49}" destId="{79361D88-A57C-49F2-8572-3EEDFCF7C34A}" srcOrd="0" destOrd="0" presId="urn:microsoft.com/office/officeart/2009/layout/CircleArrowProcess#1"/>
    <dgm:cxn modelId="{D32A5878-3B4F-43EF-A351-02B0E29F3F46}" type="presOf" srcId="{3AF2C4AA-9712-453C-8E38-7801CEEFAF52}" destId="{7A16170E-B319-4442-AEA4-165FA31CAB6B}" srcOrd="0" destOrd="0" presId="urn:microsoft.com/office/officeart/2009/layout/CircleArrowProcess#1"/>
    <dgm:cxn modelId="{91E91E79-E068-4C0F-BCEE-345A38547AF5}" srcId="{3AF2C4AA-9712-453C-8E38-7801CEEFAF52}" destId="{30AA2EC7-BE2E-4551-BDA6-8F4855ABBF49}" srcOrd="0" destOrd="0" parTransId="{70681764-88AB-4146-9C0D-033081E31A69}" sibTransId="{6E975521-CB4D-4141-915E-34F6238E265D}"/>
    <dgm:cxn modelId="{C4D9C28B-5240-47ED-BB09-127D36133EEF}" type="presOf" srcId="{EE4C6BA4-BF16-4FD5-B25E-BCE80DD44C6F}" destId="{B0858A19-6297-455A-A453-1BD09F657D82}" srcOrd="0" destOrd="0" presId="urn:microsoft.com/office/officeart/2009/layout/CircleArrowProcess#1"/>
    <dgm:cxn modelId="{A718B9AB-8DB1-4A7A-BFE9-9744A388678B}" srcId="{D1D32F8E-8A7E-4782-AA22-76813563938A}" destId="{3AF2C4AA-9712-453C-8E38-7801CEEFAF52}" srcOrd="2" destOrd="0" parTransId="{F5B51788-B80F-4648-A0EB-BA4E0E98A06E}" sibTransId="{CDE51CB4-4185-4D15-B308-567EC6BC91A0}"/>
    <dgm:cxn modelId="{547566D1-2754-429D-AD23-EC367A343BF3}" type="presOf" srcId="{B29BA49B-3430-4915-9F88-2BDAEC741AE3}" destId="{989EBDF2-5D04-4304-9310-39F9CBC6E6FE}" srcOrd="0" destOrd="0" presId="urn:microsoft.com/office/officeart/2009/layout/CircleArrowProcess#1"/>
    <dgm:cxn modelId="{F0B46AFE-EC1A-4274-8D97-7BF133F2D32D}" srcId="{D1D32F8E-8A7E-4782-AA22-76813563938A}" destId="{EE4C6BA4-BF16-4FD5-B25E-BCE80DD44C6F}" srcOrd="1" destOrd="0" parTransId="{A3959AA4-9F1D-4C58-A0F5-E5DEE218CB6E}" sibTransId="{E13F360B-F1E5-4779-A7EE-83E27EC336E1}"/>
    <dgm:cxn modelId="{FD2732B5-C799-45CE-93A0-2722EB27D1D0}" type="presParOf" srcId="{A7A4CB29-A8B8-433F-977D-CA896DD3EDAE}" destId="{46A5A479-2973-4393-B08F-281CA229F51B}" srcOrd="0" destOrd="0" presId="urn:microsoft.com/office/officeart/2009/layout/CircleArrowProcess#1"/>
    <dgm:cxn modelId="{8E7D0156-8EE9-42C0-8156-C8554C60CFB4}" type="presParOf" srcId="{46A5A479-2973-4393-B08F-281CA229F51B}" destId="{DCD6892F-7169-4AF2-BCB8-68468F3FE1E8}" srcOrd="0" destOrd="0" presId="urn:microsoft.com/office/officeart/2009/layout/CircleArrowProcess#1"/>
    <dgm:cxn modelId="{D53B2EAB-C39D-42B0-B1A5-62C7153AF98E}" type="presParOf" srcId="{A7A4CB29-A8B8-433F-977D-CA896DD3EDAE}" destId="{B6825FE9-AA51-4728-9278-C967B75FCEB8}" srcOrd="1" destOrd="0" presId="urn:microsoft.com/office/officeart/2009/layout/CircleArrowProcess#1"/>
    <dgm:cxn modelId="{8BB6ED8B-D0EB-4777-ACFE-963ADABA3B89}" type="presParOf" srcId="{A7A4CB29-A8B8-433F-977D-CA896DD3EDAE}" destId="{D35A6D34-D052-4BAD-958C-20D33FE40479}" srcOrd="2" destOrd="0" presId="urn:microsoft.com/office/officeart/2009/layout/CircleArrowProcess#1"/>
    <dgm:cxn modelId="{29A54525-5BFB-4AA2-ACA6-04EE5824F9FE}" type="presParOf" srcId="{D35A6D34-D052-4BAD-958C-20D33FE40479}" destId="{E8254892-A2CC-43C2-A5D2-DE69E65FAE2D}" srcOrd="0" destOrd="0" presId="urn:microsoft.com/office/officeart/2009/layout/CircleArrowProcess#1"/>
    <dgm:cxn modelId="{701AEE60-2F3B-433F-8C23-BE6F6613FE1D}" type="presParOf" srcId="{A7A4CB29-A8B8-433F-977D-CA896DD3EDAE}" destId="{B0858A19-6297-455A-A453-1BD09F657D82}" srcOrd="3" destOrd="0" presId="urn:microsoft.com/office/officeart/2009/layout/CircleArrowProcess#1"/>
    <dgm:cxn modelId="{8318F3BC-0D25-4BE5-84C8-D104DC5FF916}" type="presParOf" srcId="{A7A4CB29-A8B8-433F-977D-CA896DD3EDAE}" destId="{75ECBEF3-B175-49AC-AA0D-4B9A5977F41D}" srcOrd="4" destOrd="0" presId="urn:microsoft.com/office/officeart/2009/layout/CircleArrowProcess#1"/>
    <dgm:cxn modelId="{5A7FE30D-5FA9-4DC3-8583-16F0C7AA2DFE}" type="presParOf" srcId="{75ECBEF3-B175-49AC-AA0D-4B9A5977F41D}" destId="{4199F339-93F8-4A19-9F56-3B5ACCDC90D4}" srcOrd="0" destOrd="0" presId="urn:microsoft.com/office/officeart/2009/layout/CircleArrowProcess#1"/>
    <dgm:cxn modelId="{1C702844-79A8-4583-A37B-1013AF156F95}" type="presParOf" srcId="{A7A4CB29-A8B8-433F-977D-CA896DD3EDAE}" destId="{79361D88-A57C-49F2-8572-3EEDFCF7C34A}" srcOrd="5" destOrd="0" presId="urn:microsoft.com/office/officeart/2009/layout/CircleArrowProcess#1"/>
    <dgm:cxn modelId="{CD7216E9-F27F-443B-B12E-7ACFB0132D16}" type="presParOf" srcId="{A7A4CB29-A8B8-433F-977D-CA896DD3EDAE}" destId="{7A16170E-B319-4442-AEA4-165FA31CAB6B}" srcOrd="6" destOrd="0" presId="urn:microsoft.com/office/officeart/2009/layout/CircleArrowProcess#1"/>
    <dgm:cxn modelId="{BE93F7A6-64DF-435E-B93E-24FF50A3C955}" type="presParOf" srcId="{A7A4CB29-A8B8-433F-977D-CA896DD3EDAE}" destId="{9EAB1E93-CF5E-432B-AC58-E0054A4E4565}" srcOrd="7" destOrd="0" presId="urn:microsoft.com/office/officeart/2009/layout/CircleArrowProcess#1"/>
    <dgm:cxn modelId="{821D8BA4-06C3-4577-904C-3BF9487D0A2A}" type="presParOf" srcId="{9EAB1E93-CF5E-432B-AC58-E0054A4E4565}" destId="{C2908987-C12C-4B50-8478-C8ADBD6308A3}" srcOrd="0" destOrd="0" presId="urn:microsoft.com/office/officeart/2009/layout/CircleArrowProcess#1"/>
    <dgm:cxn modelId="{1B97196C-9C2A-4223-9C57-2E0B6C2AC99A}" type="presParOf" srcId="{A7A4CB29-A8B8-433F-977D-CA896DD3EDAE}" destId="{989EBDF2-5D04-4304-9310-39F9CBC6E6FE}" srcOrd="8" destOrd="0" presId="urn:microsoft.com/office/officeart/2009/layout/CircleArrow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5BE8E1-2BE0-4638-8E95-9708687A1B83}" type="doc">
      <dgm:prSet loTypeId="urn:microsoft.com/office/officeart/2005/8/layout/pyramid1#1" loCatId="pyramid" qsTypeId="urn:microsoft.com/office/officeart/2005/8/quickstyle/simple1#2" qsCatId="simple" csTypeId="urn:microsoft.com/office/officeart/2005/8/colors/accent2_3#1" csCatId="accent2" phldr="1"/>
      <dgm:spPr/>
    </dgm:pt>
    <dgm:pt modelId="{62222D70-4875-4CA1-98C4-6FEF5294B4E6}">
      <dgm:prSet phldrT="[文本]" custT="1"/>
      <dgm:spPr/>
      <dgm:t>
        <a:bodyPr/>
        <a:lstStyle/>
        <a:p>
          <a:r>
            <a:rPr lang="en-US" altLang="zh-CN" sz="2000" dirty="0">
              <a:solidFill>
                <a:schemeClr val="tx1"/>
              </a:solidFill>
            </a:rPr>
            <a:t>accept</a:t>
          </a:r>
          <a:endParaRPr lang="zh-CN" altLang="en-US" sz="2000" dirty="0">
            <a:solidFill>
              <a:schemeClr val="tx1"/>
            </a:solidFill>
          </a:endParaRPr>
        </a:p>
      </dgm:t>
    </dgm:pt>
    <dgm:pt modelId="{AAFB24B2-1053-4BBE-B1FA-93246AAEBB08}" type="parTrans" cxnId="{176729F6-27FC-4FDD-B4C2-D4B823DA57B8}">
      <dgm:prSet/>
      <dgm:spPr/>
      <dgm:t>
        <a:bodyPr/>
        <a:lstStyle/>
        <a:p>
          <a:endParaRPr lang="zh-CN" altLang="en-US"/>
        </a:p>
      </dgm:t>
    </dgm:pt>
    <dgm:pt modelId="{CFE0D381-6ECD-4BE4-AF85-C6255EC2DA9A}" type="sibTrans" cxnId="{176729F6-27FC-4FDD-B4C2-D4B823DA57B8}">
      <dgm:prSet/>
      <dgm:spPr/>
      <dgm:t>
        <a:bodyPr/>
        <a:lstStyle/>
        <a:p>
          <a:endParaRPr lang="zh-CN" altLang="en-US"/>
        </a:p>
      </dgm:t>
    </dgm:pt>
    <dgm:pt modelId="{9F41EA13-EBFA-42D8-8497-8DC64CF21C33}">
      <dgm:prSet phldrT="[文本]" custT="1"/>
      <dgm:spPr/>
      <dgm:t>
        <a:bodyPr/>
        <a:lstStyle/>
        <a:p>
          <a:r>
            <a:rPr lang="en-US" altLang="zh-CN" sz="4800" dirty="0">
              <a:solidFill>
                <a:schemeClr val="tx1"/>
              </a:solidFill>
            </a:rPr>
            <a:t>Minor revision</a:t>
          </a:r>
          <a:endParaRPr lang="zh-CN" altLang="en-US" sz="4800" dirty="0">
            <a:solidFill>
              <a:schemeClr val="tx1"/>
            </a:solidFill>
          </a:endParaRPr>
        </a:p>
      </dgm:t>
    </dgm:pt>
    <dgm:pt modelId="{DD624341-AB10-46C1-BCAD-776D3159383E}" type="parTrans" cxnId="{74BFC9A5-D4AC-4F97-B161-FAFF8529407E}">
      <dgm:prSet/>
      <dgm:spPr/>
      <dgm:t>
        <a:bodyPr/>
        <a:lstStyle/>
        <a:p>
          <a:endParaRPr lang="zh-CN" altLang="en-US"/>
        </a:p>
      </dgm:t>
    </dgm:pt>
    <dgm:pt modelId="{3F192BC9-5895-4367-810E-ED6A1797C407}" type="sibTrans" cxnId="{74BFC9A5-D4AC-4F97-B161-FAFF8529407E}">
      <dgm:prSet/>
      <dgm:spPr/>
      <dgm:t>
        <a:bodyPr/>
        <a:lstStyle/>
        <a:p>
          <a:endParaRPr lang="zh-CN" altLang="en-US"/>
        </a:p>
      </dgm:t>
    </dgm:pt>
    <dgm:pt modelId="{EF8A66BC-5DBD-471F-B099-73EF00E20E57}">
      <dgm:prSet phldrT="[文本]" custT="1"/>
      <dgm:spPr/>
      <dgm:t>
        <a:bodyPr/>
        <a:lstStyle/>
        <a:p>
          <a:r>
            <a:rPr lang="en-US" altLang="zh-CN" sz="9600" dirty="0">
              <a:solidFill>
                <a:srgbClr val="FF0000"/>
              </a:solidFill>
            </a:rPr>
            <a:t>Reject</a:t>
          </a:r>
          <a:endParaRPr lang="zh-CN" altLang="en-US" sz="9600" dirty="0">
            <a:solidFill>
              <a:srgbClr val="FF0000"/>
            </a:solidFill>
          </a:endParaRPr>
        </a:p>
      </dgm:t>
    </dgm:pt>
    <dgm:pt modelId="{932262EB-2183-4FDA-9307-8704A803C90A}" type="parTrans" cxnId="{C6AC8284-0B21-43F7-A887-FCAE863F6E21}">
      <dgm:prSet/>
      <dgm:spPr/>
      <dgm:t>
        <a:bodyPr/>
        <a:lstStyle/>
        <a:p>
          <a:endParaRPr lang="zh-CN" altLang="en-US"/>
        </a:p>
      </dgm:t>
    </dgm:pt>
    <dgm:pt modelId="{80BA43EB-41A5-4273-844D-1AF8A37D4F63}" type="sibTrans" cxnId="{C6AC8284-0B21-43F7-A887-FCAE863F6E21}">
      <dgm:prSet/>
      <dgm:spPr/>
      <dgm:t>
        <a:bodyPr/>
        <a:lstStyle/>
        <a:p>
          <a:endParaRPr lang="zh-CN" altLang="en-US"/>
        </a:p>
      </dgm:t>
    </dgm:pt>
    <dgm:pt modelId="{EA24379B-9223-41B0-A5D9-3A1709C8DE68}" type="pres">
      <dgm:prSet presAssocID="{185BE8E1-2BE0-4638-8E95-9708687A1B83}" presName="Name0" presStyleCnt="0">
        <dgm:presLayoutVars>
          <dgm:dir/>
          <dgm:animLvl val="lvl"/>
          <dgm:resizeHandles val="exact"/>
        </dgm:presLayoutVars>
      </dgm:prSet>
      <dgm:spPr/>
    </dgm:pt>
    <dgm:pt modelId="{3772A9A3-1100-48DF-8E8E-916A716E8E83}" type="pres">
      <dgm:prSet presAssocID="{62222D70-4875-4CA1-98C4-6FEF5294B4E6}" presName="Name8" presStyleCnt="0"/>
      <dgm:spPr/>
    </dgm:pt>
    <dgm:pt modelId="{E183BBD4-EBB5-490F-B439-98A42EAD1D86}" type="pres">
      <dgm:prSet presAssocID="{62222D70-4875-4CA1-98C4-6FEF5294B4E6}" presName="level" presStyleLbl="node1" presStyleIdx="0" presStyleCnt="3">
        <dgm:presLayoutVars>
          <dgm:chMax val="1"/>
          <dgm:bulletEnabled val="1"/>
        </dgm:presLayoutVars>
      </dgm:prSet>
      <dgm:spPr/>
    </dgm:pt>
    <dgm:pt modelId="{2CE91D57-AA84-4570-A9CC-3A6B4B789BD7}" type="pres">
      <dgm:prSet presAssocID="{62222D70-4875-4CA1-98C4-6FEF5294B4E6}" presName="levelTx" presStyleLbl="revTx" presStyleIdx="0" presStyleCnt="0">
        <dgm:presLayoutVars>
          <dgm:chMax val="1"/>
          <dgm:bulletEnabled val="1"/>
        </dgm:presLayoutVars>
      </dgm:prSet>
      <dgm:spPr/>
    </dgm:pt>
    <dgm:pt modelId="{CB173751-73CE-411D-95E4-0D73DF0F3084}" type="pres">
      <dgm:prSet presAssocID="{9F41EA13-EBFA-42D8-8497-8DC64CF21C33}" presName="Name8" presStyleCnt="0"/>
      <dgm:spPr/>
    </dgm:pt>
    <dgm:pt modelId="{B8F8508F-36D7-4241-A7A6-926827A41EFA}" type="pres">
      <dgm:prSet presAssocID="{9F41EA13-EBFA-42D8-8497-8DC64CF21C33}" presName="level" presStyleLbl="node1" presStyleIdx="1" presStyleCnt="3">
        <dgm:presLayoutVars>
          <dgm:chMax val="1"/>
          <dgm:bulletEnabled val="1"/>
        </dgm:presLayoutVars>
      </dgm:prSet>
      <dgm:spPr/>
    </dgm:pt>
    <dgm:pt modelId="{332793AA-CF0B-4046-8220-4D871A2EEE24}" type="pres">
      <dgm:prSet presAssocID="{9F41EA13-EBFA-42D8-8497-8DC64CF21C33}" presName="levelTx" presStyleLbl="revTx" presStyleIdx="0" presStyleCnt="0">
        <dgm:presLayoutVars>
          <dgm:chMax val="1"/>
          <dgm:bulletEnabled val="1"/>
        </dgm:presLayoutVars>
      </dgm:prSet>
      <dgm:spPr/>
    </dgm:pt>
    <dgm:pt modelId="{1F38652F-8CDF-4E9D-AEBE-F5E657B5F282}" type="pres">
      <dgm:prSet presAssocID="{EF8A66BC-5DBD-471F-B099-73EF00E20E57}" presName="Name8" presStyleCnt="0"/>
      <dgm:spPr/>
    </dgm:pt>
    <dgm:pt modelId="{27D96067-CD0F-4129-BACB-32B431D342CC}" type="pres">
      <dgm:prSet presAssocID="{EF8A66BC-5DBD-471F-B099-73EF00E20E57}" presName="level" presStyleLbl="node1" presStyleIdx="2" presStyleCnt="3">
        <dgm:presLayoutVars>
          <dgm:chMax val="1"/>
          <dgm:bulletEnabled val="1"/>
        </dgm:presLayoutVars>
      </dgm:prSet>
      <dgm:spPr/>
    </dgm:pt>
    <dgm:pt modelId="{52A123FA-4EA6-48C3-8513-E9D8721B24EC}" type="pres">
      <dgm:prSet presAssocID="{EF8A66BC-5DBD-471F-B099-73EF00E20E57}" presName="levelTx" presStyleLbl="revTx" presStyleIdx="0" presStyleCnt="0">
        <dgm:presLayoutVars>
          <dgm:chMax val="1"/>
          <dgm:bulletEnabled val="1"/>
        </dgm:presLayoutVars>
      </dgm:prSet>
      <dgm:spPr/>
    </dgm:pt>
  </dgm:ptLst>
  <dgm:cxnLst>
    <dgm:cxn modelId="{145AB404-2A0B-47DC-A117-2DED6B21CB8A}" type="presOf" srcId="{EF8A66BC-5DBD-471F-B099-73EF00E20E57}" destId="{27D96067-CD0F-4129-BACB-32B431D342CC}" srcOrd="0" destOrd="0" presId="urn:microsoft.com/office/officeart/2005/8/layout/pyramid1#1"/>
    <dgm:cxn modelId="{97D9C906-43BC-41F3-A021-86F86866BA99}" type="presOf" srcId="{9F41EA13-EBFA-42D8-8497-8DC64CF21C33}" destId="{B8F8508F-36D7-4241-A7A6-926827A41EFA}" srcOrd="0" destOrd="0" presId="urn:microsoft.com/office/officeart/2005/8/layout/pyramid1#1"/>
    <dgm:cxn modelId="{FE9ED340-1E44-4AE7-ABB8-CF4887394EC2}" type="presOf" srcId="{185BE8E1-2BE0-4638-8E95-9708687A1B83}" destId="{EA24379B-9223-41B0-A5D9-3A1709C8DE68}" srcOrd="0" destOrd="0" presId="urn:microsoft.com/office/officeart/2005/8/layout/pyramid1#1"/>
    <dgm:cxn modelId="{C6AC8284-0B21-43F7-A887-FCAE863F6E21}" srcId="{185BE8E1-2BE0-4638-8E95-9708687A1B83}" destId="{EF8A66BC-5DBD-471F-B099-73EF00E20E57}" srcOrd="2" destOrd="0" parTransId="{932262EB-2183-4FDA-9307-8704A803C90A}" sibTransId="{80BA43EB-41A5-4273-844D-1AF8A37D4F63}"/>
    <dgm:cxn modelId="{7A271A8E-E93E-4A2F-A8C6-79DBF4795DD7}" type="presOf" srcId="{62222D70-4875-4CA1-98C4-6FEF5294B4E6}" destId="{2CE91D57-AA84-4570-A9CC-3A6B4B789BD7}" srcOrd="1" destOrd="0" presId="urn:microsoft.com/office/officeart/2005/8/layout/pyramid1#1"/>
    <dgm:cxn modelId="{74BFC9A5-D4AC-4F97-B161-FAFF8529407E}" srcId="{185BE8E1-2BE0-4638-8E95-9708687A1B83}" destId="{9F41EA13-EBFA-42D8-8497-8DC64CF21C33}" srcOrd="1" destOrd="0" parTransId="{DD624341-AB10-46C1-BCAD-776D3159383E}" sibTransId="{3F192BC9-5895-4367-810E-ED6A1797C407}"/>
    <dgm:cxn modelId="{08BB90BF-D936-49B4-96F9-1ECC8C37B70C}" type="presOf" srcId="{9F41EA13-EBFA-42D8-8497-8DC64CF21C33}" destId="{332793AA-CF0B-4046-8220-4D871A2EEE24}" srcOrd="1" destOrd="0" presId="urn:microsoft.com/office/officeart/2005/8/layout/pyramid1#1"/>
    <dgm:cxn modelId="{C78659EE-EAD6-488D-8872-21638FC9CED5}" type="presOf" srcId="{62222D70-4875-4CA1-98C4-6FEF5294B4E6}" destId="{E183BBD4-EBB5-490F-B439-98A42EAD1D86}" srcOrd="0" destOrd="0" presId="urn:microsoft.com/office/officeart/2005/8/layout/pyramid1#1"/>
    <dgm:cxn modelId="{E6758EF1-8971-454E-B8F3-1251EF0B0FE9}" type="presOf" srcId="{EF8A66BC-5DBD-471F-B099-73EF00E20E57}" destId="{52A123FA-4EA6-48C3-8513-E9D8721B24EC}" srcOrd="1" destOrd="0" presId="urn:microsoft.com/office/officeart/2005/8/layout/pyramid1#1"/>
    <dgm:cxn modelId="{176729F6-27FC-4FDD-B4C2-D4B823DA57B8}" srcId="{185BE8E1-2BE0-4638-8E95-9708687A1B83}" destId="{62222D70-4875-4CA1-98C4-6FEF5294B4E6}" srcOrd="0" destOrd="0" parTransId="{AAFB24B2-1053-4BBE-B1FA-93246AAEBB08}" sibTransId="{CFE0D381-6ECD-4BE4-AF85-C6255EC2DA9A}"/>
    <dgm:cxn modelId="{D6DD5E85-1706-4CBE-88EF-B23EA4CD6984}" type="presParOf" srcId="{EA24379B-9223-41B0-A5D9-3A1709C8DE68}" destId="{3772A9A3-1100-48DF-8E8E-916A716E8E83}" srcOrd="0" destOrd="0" presId="urn:microsoft.com/office/officeart/2005/8/layout/pyramid1#1"/>
    <dgm:cxn modelId="{E0E14CEB-4925-4D7D-8796-6EEE9E368D43}" type="presParOf" srcId="{3772A9A3-1100-48DF-8E8E-916A716E8E83}" destId="{E183BBD4-EBB5-490F-B439-98A42EAD1D86}" srcOrd="0" destOrd="0" presId="urn:microsoft.com/office/officeart/2005/8/layout/pyramid1#1"/>
    <dgm:cxn modelId="{B1F0C081-80D0-4F08-8723-2D2A12D5241A}" type="presParOf" srcId="{3772A9A3-1100-48DF-8E8E-916A716E8E83}" destId="{2CE91D57-AA84-4570-A9CC-3A6B4B789BD7}" srcOrd="1" destOrd="0" presId="urn:microsoft.com/office/officeart/2005/8/layout/pyramid1#1"/>
    <dgm:cxn modelId="{834CEA7C-1C5F-41E8-A1A3-4FB63938BD79}" type="presParOf" srcId="{EA24379B-9223-41B0-A5D9-3A1709C8DE68}" destId="{CB173751-73CE-411D-95E4-0D73DF0F3084}" srcOrd="1" destOrd="0" presId="urn:microsoft.com/office/officeart/2005/8/layout/pyramid1#1"/>
    <dgm:cxn modelId="{2792C5AF-FE02-41EF-AD78-564AC4D020FE}" type="presParOf" srcId="{CB173751-73CE-411D-95E4-0D73DF0F3084}" destId="{B8F8508F-36D7-4241-A7A6-926827A41EFA}" srcOrd="0" destOrd="0" presId="urn:microsoft.com/office/officeart/2005/8/layout/pyramid1#1"/>
    <dgm:cxn modelId="{F511D2B0-649E-4481-990A-13E5095644FE}" type="presParOf" srcId="{CB173751-73CE-411D-95E4-0D73DF0F3084}" destId="{332793AA-CF0B-4046-8220-4D871A2EEE24}" srcOrd="1" destOrd="0" presId="urn:microsoft.com/office/officeart/2005/8/layout/pyramid1#1"/>
    <dgm:cxn modelId="{60BC4FE3-62F4-4638-9FDF-5B6CD669CED0}" type="presParOf" srcId="{EA24379B-9223-41B0-A5D9-3A1709C8DE68}" destId="{1F38652F-8CDF-4E9D-AEBE-F5E657B5F282}" srcOrd="2" destOrd="0" presId="urn:microsoft.com/office/officeart/2005/8/layout/pyramid1#1"/>
    <dgm:cxn modelId="{688E1213-0EE8-4A6B-B326-2734D42D3B2C}" type="presParOf" srcId="{1F38652F-8CDF-4E9D-AEBE-F5E657B5F282}" destId="{27D96067-CD0F-4129-BACB-32B431D342CC}" srcOrd="0" destOrd="0" presId="urn:microsoft.com/office/officeart/2005/8/layout/pyramid1#1"/>
    <dgm:cxn modelId="{82ED07DE-7849-428C-B308-34E4CCAC959D}" type="presParOf" srcId="{1F38652F-8CDF-4E9D-AEBE-F5E657B5F282}" destId="{52A123FA-4EA6-48C3-8513-E9D8721B24EC}"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2" loCatId="process" qsTypeId="urn:microsoft.com/office/officeart/2005/8/quickstyle/simple1#3" qsCatId="simple" csTypeId="urn:microsoft.com/office/officeart/2005/8/colors/accent1_2#2" csCatId="accent1" phldr="1"/>
      <dgm:spPr/>
      <dgm:t>
        <a:bodyPr/>
        <a:lstStyle/>
        <a:p>
          <a:endParaRPr lang="zh-CN" altLang="en-US"/>
        </a:p>
      </dgm:t>
    </dgm:pt>
    <dgm:pt modelId="{2FCF5072-B52F-47C8-8E70-E341B3A6F923}">
      <dgm:prSet phldrT="[文本]" custT="1"/>
      <dgm:spPr/>
      <dgm:t>
        <a:bodyPr/>
        <a:lstStyle/>
        <a:p>
          <a:r>
            <a:rPr lang="zh-CN" altLang="en-US" sz="16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a:t>
          </a:r>
          <a:r>
            <a:rPr lang="zh-CN" altLang="en-US" sz="1800" dirty="0">
              <a:latin typeface="微软雅黑" panose="020B0503020204020204" pitchFamily="34" charset="-122"/>
              <a:ea typeface="微软雅黑" panose="020B0503020204020204" pitchFamily="34" charset="-122"/>
            </a:rPr>
            <a:t>审稿两个月</a:t>
          </a:r>
          <a:endParaRPr lang="zh-CN" altLang="en-US" sz="1800" dirty="0"/>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600" dirty="0">
              <a:latin typeface="+mn-ea"/>
              <a:ea typeface="+mn-ea"/>
            </a:rPr>
            <a:t>X</a:t>
          </a:r>
          <a:r>
            <a:rPr lang="zh-CN" altLang="en-US" sz="1600" dirty="0">
              <a:latin typeface="+mn-ea"/>
              <a:ea typeface="+mn-ea"/>
            </a:rPr>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custLinFactNeighborX="-16165" custLinFactNeighborY="20209">
        <dgm:presLayoutVars>
          <dgm:chMax val="1"/>
          <dgm:chPref val="1"/>
          <dgm:bulletEnabled val="1"/>
        </dgm:presLayoutVars>
      </dgm:prSet>
      <dgm:spPr/>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31332" custLinFactNeighborX="100000" custLinFactNeighborY="-1970">
        <dgm:presLayoutVars>
          <dgm:chMax val="1"/>
          <dgm:chPref val="1"/>
          <dgm:bulletEnabled val="1"/>
        </dgm:presLayoutVars>
      </dgm:prSet>
      <dgm:spPr/>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custLinFactNeighborX="20207">
        <dgm:presLayoutVars>
          <dgm:chMax val="1"/>
          <dgm:chPref val="1"/>
          <dgm:bulletEnabled val="1"/>
        </dgm:presLayoutVars>
      </dgm:prSet>
      <dgm:spPr/>
    </dgm:pt>
  </dgm:ptLst>
  <dgm:cxnLst>
    <dgm:cxn modelId="{2AF7EE0F-DB52-448F-AC57-2447AE6060E6}" type="presOf" srcId="{D1D32F8E-8A7E-4782-AA22-76813563938A}" destId="{A7A4CB29-A8B8-433F-977D-CA896DD3EDAE}" srcOrd="0" destOrd="0" presId="urn:microsoft.com/office/officeart/2009/layout/CircleArrowProcess#2"/>
    <dgm:cxn modelId="{04F0D118-ED17-42C3-9490-D322944B43A8}" srcId="{D1D32F8E-8A7E-4782-AA22-76813563938A}" destId="{2FCF5072-B52F-47C8-8E70-E341B3A6F923}" srcOrd="0" destOrd="0" parTransId="{EB53CA7C-EA1E-49AC-B184-3E6EE95D9930}" sibTransId="{CE6DD1B9-DDB2-4DDC-B4F4-99C59B4993DC}"/>
    <dgm:cxn modelId="{B6B2D23A-B118-4783-B7EF-F0970B1ED380}" srcId="{D1D32F8E-8A7E-4782-AA22-76813563938A}" destId="{B29BA49B-3430-4915-9F88-2BDAEC741AE3}" srcOrd="3" destOrd="0" parTransId="{66ADBBAC-DB16-4334-9915-D20D9DCEB41E}" sibTransId="{B6525EE9-6257-4829-B4A2-266FF1F08AA4}"/>
    <dgm:cxn modelId="{6BDBF442-2573-4FB5-9D0E-A6F7AD0B4434}" type="presOf" srcId="{3AF2C4AA-9712-453C-8E38-7801CEEFAF52}" destId="{7A16170E-B319-4442-AEA4-165FA31CAB6B}" srcOrd="0" destOrd="0" presId="urn:microsoft.com/office/officeart/2009/layout/CircleArrowProcess#2"/>
    <dgm:cxn modelId="{91E91E79-E068-4C0F-BCEE-345A38547AF5}" srcId="{3AF2C4AA-9712-453C-8E38-7801CEEFAF52}" destId="{30AA2EC7-BE2E-4551-BDA6-8F4855ABBF49}" srcOrd="0" destOrd="0" parTransId="{70681764-88AB-4146-9C0D-033081E31A69}" sibTransId="{6E975521-CB4D-4141-915E-34F6238E265D}"/>
    <dgm:cxn modelId="{46295459-5650-447C-930C-A2251DB4490E}" type="presOf" srcId="{30AA2EC7-BE2E-4551-BDA6-8F4855ABBF49}" destId="{79361D88-A57C-49F2-8572-3EEDFCF7C34A}" srcOrd="0" destOrd="0" presId="urn:microsoft.com/office/officeart/2009/layout/CircleArrowProcess#2"/>
    <dgm:cxn modelId="{D0E5488F-FD8F-4870-B286-07F78FD0E01F}" type="presOf" srcId="{EE4C6BA4-BF16-4FD5-B25E-BCE80DD44C6F}" destId="{B0858A19-6297-455A-A453-1BD09F657D82}" srcOrd="0" destOrd="0" presId="urn:microsoft.com/office/officeart/2009/layout/CircleArrowProcess#2"/>
    <dgm:cxn modelId="{A718B9AB-8DB1-4A7A-BFE9-9744A388678B}" srcId="{D1D32F8E-8A7E-4782-AA22-76813563938A}" destId="{3AF2C4AA-9712-453C-8E38-7801CEEFAF52}" srcOrd="2" destOrd="0" parTransId="{F5B51788-B80F-4648-A0EB-BA4E0E98A06E}" sibTransId="{CDE51CB4-4185-4D15-B308-567EC6BC91A0}"/>
    <dgm:cxn modelId="{F2D33CB5-EB50-495A-B934-CA7C4C46D6DF}" type="presOf" srcId="{2FCF5072-B52F-47C8-8E70-E341B3A6F923}" destId="{B6825FE9-AA51-4728-9278-C967B75FCEB8}" srcOrd="0" destOrd="0" presId="urn:microsoft.com/office/officeart/2009/layout/CircleArrowProcess#2"/>
    <dgm:cxn modelId="{F39FBACE-163B-4577-A261-BD33B7363E29}" type="presOf" srcId="{B29BA49B-3430-4915-9F88-2BDAEC741AE3}" destId="{989EBDF2-5D04-4304-9310-39F9CBC6E6FE}" srcOrd="0" destOrd="0" presId="urn:microsoft.com/office/officeart/2009/layout/CircleArrowProcess#2"/>
    <dgm:cxn modelId="{F0B46AFE-EC1A-4274-8D97-7BF133F2D32D}" srcId="{D1D32F8E-8A7E-4782-AA22-76813563938A}" destId="{EE4C6BA4-BF16-4FD5-B25E-BCE80DD44C6F}" srcOrd="1" destOrd="0" parTransId="{A3959AA4-9F1D-4C58-A0F5-E5DEE218CB6E}" sibTransId="{E13F360B-F1E5-4779-A7EE-83E27EC336E1}"/>
    <dgm:cxn modelId="{48F6154F-01AB-4C20-AC1B-23593A7C51D5}" type="presParOf" srcId="{A7A4CB29-A8B8-433F-977D-CA896DD3EDAE}" destId="{46A5A479-2973-4393-B08F-281CA229F51B}" srcOrd="0" destOrd="0" presId="urn:microsoft.com/office/officeart/2009/layout/CircleArrowProcess#2"/>
    <dgm:cxn modelId="{D81EFFB2-00EE-4561-86B6-517DBC63664D}" type="presParOf" srcId="{46A5A479-2973-4393-B08F-281CA229F51B}" destId="{DCD6892F-7169-4AF2-BCB8-68468F3FE1E8}" srcOrd="0" destOrd="0" presId="urn:microsoft.com/office/officeart/2009/layout/CircleArrowProcess#2"/>
    <dgm:cxn modelId="{362DD107-CEB3-444F-95E9-99765ACD55A8}" type="presParOf" srcId="{A7A4CB29-A8B8-433F-977D-CA896DD3EDAE}" destId="{B6825FE9-AA51-4728-9278-C967B75FCEB8}" srcOrd="1" destOrd="0" presId="urn:microsoft.com/office/officeart/2009/layout/CircleArrowProcess#2"/>
    <dgm:cxn modelId="{7886EE9D-1401-4F0C-9C30-026C87ECA93C}" type="presParOf" srcId="{A7A4CB29-A8B8-433F-977D-CA896DD3EDAE}" destId="{D35A6D34-D052-4BAD-958C-20D33FE40479}" srcOrd="2" destOrd="0" presId="urn:microsoft.com/office/officeart/2009/layout/CircleArrowProcess#2"/>
    <dgm:cxn modelId="{FA81CAE9-6D01-4F09-9BBF-291D609F2100}" type="presParOf" srcId="{D35A6D34-D052-4BAD-958C-20D33FE40479}" destId="{E8254892-A2CC-43C2-A5D2-DE69E65FAE2D}" srcOrd="0" destOrd="0" presId="urn:microsoft.com/office/officeart/2009/layout/CircleArrowProcess#2"/>
    <dgm:cxn modelId="{189B1485-2AB9-498B-84B2-28A54338064A}" type="presParOf" srcId="{A7A4CB29-A8B8-433F-977D-CA896DD3EDAE}" destId="{B0858A19-6297-455A-A453-1BD09F657D82}" srcOrd="3" destOrd="0" presId="urn:microsoft.com/office/officeart/2009/layout/CircleArrowProcess#2"/>
    <dgm:cxn modelId="{9E971437-9B6B-4BB7-B8EE-E6EA83625F6C}" type="presParOf" srcId="{A7A4CB29-A8B8-433F-977D-CA896DD3EDAE}" destId="{75ECBEF3-B175-49AC-AA0D-4B9A5977F41D}" srcOrd="4" destOrd="0" presId="urn:microsoft.com/office/officeart/2009/layout/CircleArrowProcess#2"/>
    <dgm:cxn modelId="{A7649D7A-E572-4726-A17F-0A5D77879207}" type="presParOf" srcId="{75ECBEF3-B175-49AC-AA0D-4B9A5977F41D}" destId="{4199F339-93F8-4A19-9F56-3B5ACCDC90D4}" srcOrd="0" destOrd="0" presId="urn:microsoft.com/office/officeart/2009/layout/CircleArrowProcess#2"/>
    <dgm:cxn modelId="{22D912CD-8DE3-4F09-96EF-C98096A37CB9}" type="presParOf" srcId="{A7A4CB29-A8B8-433F-977D-CA896DD3EDAE}" destId="{79361D88-A57C-49F2-8572-3EEDFCF7C34A}" srcOrd="5" destOrd="0" presId="urn:microsoft.com/office/officeart/2009/layout/CircleArrowProcess#2"/>
    <dgm:cxn modelId="{28F44F5D-6708-48D6-A56F-E3BB63CAB639}" type="presParOf" srcId="{A7A4CB29-A8B8-433F-977D-CA896DD3EDAE}" destId="{7A16170E-B319-4442-AEA4-165FA31CAB6B}" srcOrd="6" destOrd="0" presId="urn:microsoft.com/office/officeart/2009/layout/CircleArrowProcess#2"/>
    <dgm:cxn modelId="{06A6F327-1157-4A9B-A087-16D5920716BA}" type="presParOf" srcId="{A7A4CB29-A8B8-433F-977D-CA896DD3EDAE}" destId="{9EAB1E93-CF5E-432B-AC58-E0054A4E4565}" srcOrd="7" destOrd="0" presId="urn:microsoft.com/office/officeart/2009/layout/CircleArrowProcess#2"/>
    <dgm:cxn modelId="{93AC22C9-FD06-409D-A735-275803B74FAE}" type="presParOf" srcId="{9EAB1E93-CF5E-432B-AC58-E0054A4E4565}" destId="{C2908987-C12C-4B50-8478-C8ADBD6308A3}" srcOrd="0" destOrd="0" presId="urn:microsoft.com/office/officeart/2009/layout/CircleArrowProcess#2"/>
    <dgm:cxn modelId="{8AEB8700-D1A8-4522-A154-09AF08C80584}" type="presParOf" srcId="{A7A4CB29-A8B8-433F-977D-CA896DD3EDAE}" destId="{989EBDF2-5D04-4304-9310-39F9CBC6E6FE}" srcOrd="8" destOrd="0" presId="urn:microsoft.com/office/officeart/2009/layout/CircleArrow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859214" y="0"/>
          <a:ext cx="1930735" cy="193093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2659701" y="698945"/>
          <a:ext cx="2329036"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一审：大修</a:t>
          </a:r>
        </a:p>
      </dsp:txBody>
      <dsp:txXfrm>
        <a:off x="2659701" y="698945"/>
        <a:ext cx="2329036" cy="538674"/>
      </dsp:txXfrm>
    </dsp:sp>
    <dsp:sp modelId="{E8254892-A2CC-43C2-A5D2-DE69E65FAE2D}">
      <dsp:nvSpPr>
        <dsp:cNvPr id="0" name=""/>
        <dsp:cNvSpPr/>
      </dsp:nvSpPr>
      <dsp:spPr>
        <a:xfrm>
          <a:off x="2322838" y="1109607"/>
          <a:ext cx="1930735" cy="193093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2658416" y="1799988"/>
          <a:ext cx="3910403"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二审：换审稿人</a:t>
          </a:r>
          <a:r>
            <a:rPr lang="zh-CN" altLang="en-US" sz="1800" kern="1200" dirty="0">
              <a:latin typeface="微软雅黑" panose="020B0503020204020204" pitchFamily="34" charset="-122"/>
              <a:ea typeface="微软雅黑" panose="020B0503020204020204" pitchFamily="34" charset="-122"/>
            </a:rPr>
            <a:t>→审稿两个月→</a:t>
          </a:r>
          <a:r>
            <a:rPr lang="zh-CN" altLang="en-US" sz="1800" kern="1200" dirty="0"/>
            <a:t>大修</a:t>
          </a:r>
        </a:p>
      </dsp:txBody>
      <dsp:txXfrm>
        <a:off x="2658416" y="1799988"/>
        <a:ext cx="3910403" cy="538674"/>
      </dsp:txXfrm>
    </dsp:sp>
    <dsp:sp modelId="{4199F339-93F8-4A19-9F56-3B5ACCDC90D4}">
      <dsp:nvSpPr>
        <dsp:cNvPr id="0" name=""/>
        <dsp:cNvSpPr/>
      </dsp:nvSpPr>
      <dsp:spPr>
        <a:xfrm>
          <a:off x="2859214" y="2223311"/>
          <a:ext cx="1930735" cy="193093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4787052" y="2796292"/>
          <a:ext cx="1157499"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75" tIns="41275" rIns="41275" bIns="41275" numCol="1" spcCol="1270" anchor="ctr" anchorCtr="0">
          <a:noAutofit/>
        </a:bodyPr>
        <a:lstStyle/>
        <a:p>
          <a:pPr marL="285750" lvl="1" indent="-285750" algn="l" defTabSz="2266950">
            <a:lnSpc>
              <a:spcPct val="90000"/>
            </a:lnSpc>
            <a:spcBef>
              <a:spcPct val="0"/>
            </a:spcBef>
            <a:spcAft>
              <a:spcPct val="15000"/>
            </a:spcAft>
            <a:buChar char="•"/>
          </a:pPr>
          <a:endParaRPr lang="zh-CN" altLang="en-US" sz="5100" kern="1200"/>
        </a:p>
      </dsp:txBody>
      <dsp:txXfrm>
        <a:off x="4787052" y="2796292"/>
        <a:ext cx="1157499" cy="768071"/>
      </dsp:txXfrm>
    </dsp:sp>
    <dsp:sp modelId="{7A16170E-B319-4442-AEA4-165FA31CAB6B}">
      <dsp:nvSpPr>
        <dsp:cNvPr id="0" name=""/>
        <dsp:cNvSpPr/>
      </dsp:nvSpPr>
      <dsp:spPr>
        <a:xfrm>
          <a:off x="3285489" y="2922256"/>
          <a:ext cx="1077459"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t>
          </a:r>
          <a:endParaRPr lang="zh-CN" altLang="en-US" sz="1800" kern="1200" dirty="0"/>
        </a:p>
      </dsp:txBody>
      <dsp:txXfrm>
        <a:off x="3285489" y="2922256"/>
        <a:ext cx="1077459" cy="538674"/>
      </dsp:txXfrm>
    </dsp:sp>
    <dsp:sp modelId="{C2908987-C12C-4B50-8478-C8ADBD6308A3}">
      <dsp:nvSpPr>
        <dsp:cNvPr id="0" name=""/>
        <dsp:cNvSpPr/>
      </dsp:nvSpPr>
      <dsp:spPr>
        <a:xfrm>
          <a:off x="2460463" y="3460930"/>
          <a:ext cx="1658744" cy="1659546"/>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2456064" y="4033911"/>
          <a:ext cx="1659212"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X</a:t>
          </a:r>
          <a:r>
            <a:rPr lang="zh-CN" altLang="en-US" sz="1800" kern="1200" dirty="0"/>
            <a:t>审：发表</a:t>
          </a:r>
        </a:p>
      </dsp:txBody>
      <dsp:txXfrm>
        <a:off x="2456064" y="4033911"/>
        <a:ext cx="1659212" cy="53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BBD4-EBB5-490F-B439-98A42EAD1D86}">
      <dsp:nvSpPr>
        <dsp:cNvPr id="0" name=""/>
        <dsp:cNvSpPr/>
      </dsp:nvSpPr>
      <dsp:spPr>
        <a:xfrm>
          <a:off x="2143140" y="0"/>
          <a:ext cx="2143140" cy="1449390"/>
        </a:xfrm>
        <a:prstGeom prst="trapezoid">
          <a:avLst>
            <a:gd name="adj" fmla="val 73932"/>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rPr>
            <a:t>accept</a:t>
          </a:r>
          <a:endParaRPr lang="zh-CN" altLang="en-US" sz="2000" kern="1200" dirty="0">
            <a:solidFill>
              <a:schemeClr val="tx1"/>
            </a:solidFill>
          </a:endParaRPr>
        </a:p>
      </dsp:txBody>
      <dsp:txXfrm>
        <a:off x="2143140" y="0"/>
        <a:ext cx="2143140" cy="1449390"/>
      </dsp:txXfrm>
    </dsp:sp>
    <dsp:sp modelId="{B8F8508F-36D7-4241-A7A6-926827A41EFA}">
      <dsp:nvSpPr>
        <dsp:cNvPr id="0" name=""/>
        <dsp:cNvSpPr/>
      </dsp:nvSpPr>
      <dsp:spPr>
        <a:xfrm>
          <a:off x="1071569" y="1449390"/>
          <a:ext cx="4286280" cy="1449390"/>
        </a:xfrm>
        <a:prstGeom prst="trapezoid">
          <a:avLst>
            <a:gd name="adj" fmla="val 73932"/>
          </a:avLst>
        </a:prstGeom>
        <a:solidFill>
          <a:schemeClr val="accent2">
            <a:shade val="80000"/>
            <a:hueOff val="252018"/>
            <a:satOff val="-17509"/>
            <a:lumOff val="17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solidFill>
                <a:schemeClr val="tx1"/>
              </a:solidFill>
            </a:rPr>
            <a:t>Minor revision</a:t>
          </a:r>
          <a:endParaRPr lang="zh-CN" altLang="en-US" sz="4800" kern="1200" dirty="0">
            <a:solidFill>
              <a:schemeClr val="tx1"/>
            </a:solidFill>
          </a:endParaRPr>
        </a:p>
      </dsp:txBody>
      <dsp:txXfrm>
        <a:off x="1821668" y="1449390"/>
        <a:ext cx="2786082" cy="1449390"/>
      </dsp:txXfrm>
    </dsp:sp>
    <dsp:sp modelId="{27D96067-CD0F-4129-BACB-32B431D342CC}">
      <dsp:nvSpPr>
        <dsp:cNvPr id="0" name=""/>
        <dsp:cNvSpPr/>
      </dsp:nvSpPr>
      <dsp:spPr>
        <a:xfrm>
          <a:off x="0" y="2898780"/>
          <a:ext cx="6429420" cy="1449390"/>
        </a:xfrm>
        <a:prstGeom prst="trapezoid">
          <a:avLst>
            <a:gd name="adj" fmla="val 73932"/>
          </a:avLst>
        </a:prstGeom>
        <a:solidFill>
          <a:schemeClr val="accent2">
            <a:shade val="80000"/>
            <a:hueOff val="504036"/>
            <a:satOff val="-35018"/>
            <a:lumOff val="34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4267200">
            <a:lnSpc>
              <a:spcPct val="90000"/>
            </a:lnSpc>
            <a:spcBef>
              <a:spcPct val="0"/>
            </a:spcBef>
            <a:spcAft>
              <a:spcPct val="35000"/>
            </a:spcAft>
            <a:buNone/>
          </a:pPr>
          <a:r>
            <a:rPr lang="en-US" altLang="zh-CN" sz="9600" kern="1200" dirty="0">
              <a:solidFill>
                <a:srgbClr val="FF0000"/>
              </a:solidFill>
            </a:rPr>
            <a:t>Reject</a:t>
          </a:r>
          <a:endParaRPr lang="zh-CN" altLang="en-US" sz="9600" kern="1200" dirty="0">
            <a:solidFill>
              <a:srgbClr val="FF0000"/>
            </a:solidFill>
          </a:endParaRPr>
        </a:p>
      </dsp:txBody>
      <dsp:txXfrm>
        <a:off x="1125148" y="2898780"/>
        <a:ext cx="4179123" cy="1449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066553" y="0"/>
          <a:ext cx="1247518" cy="124764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1825102" y="521952"/>
          <a:ext cx="150487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一审：大修</a:t>
          </a:r>
        </a:p>
      </dsp:txBody>
      <dsp:txXfrm>
        <a:off x="1825102" y="521952"/>
        <a:ext cx="1504875" cy="348056"/>
      </dsp:txXfrm>
    </dsp:sp>
    <dsp:sp modelId="{E8254892-A2CC-43C2-A5D2-DE69E65FAE2D}">
      <dsp:nvSpPr>
        <dsp:cNvPr id="0" name=""/>
        <dsp:cNvSpPr/>
      </dsp:nvSpPr>
      <dsp:spPr>
        <a:xfrm>
          <a:off x="1719982" y="716957"/>
          <a:ext cx="1247518" cy="124764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1993091" y="1163038"/>
          <a:ext cx="2526653"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二审：</a:t>
          </a:r>
          <a:r>
            <a:rPr lang="zh-CN" altLang="en-US" sz="1800" kern="1200" dirty="0">
              <a:latin typeface="微软雅黑" panose="020B0503020204020204" pitchFamily="34" charset="-122"/>
              <a:ea typeface="微软雅黑" panose="020B0503020204020204" pitchFamily="34" charset="-122"/>
            </a:rPr>
            <a:t>审稿两个月</a:t>
          </a:r>
          <a:endParaRPr lang="zh-CN" altLang="en-US" sz="1800" kern="1200" dirty="0"/>
        </a:p>
      </dsp:txBody>
      <dsp:txXfrm>
        <a:off x="1993091" y="1163038"/>
        <a:ext cx="2526653" cy="348056"/>
      </dsp:txXfrm>
    </dsp:sp>
    <dsp:sp modelId="{4199F339-93F8-4A19-9F56-3B5ACCDC90D4}">
      <dsp:nvSpPr>
        <dsp:cNvPr id="0" name=""/>
        <dsp:cNvSpPr/>
      </dsp:nvSpPr>
      <dsp:spPr>
        <a:xfrm>
          <a:off x="2066553" y="1436561"/>
          <a:ext cx="1247518" cy="1247645"/>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3312200" y="1806786"/>
          <a:ext cx="747902" cy="49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285750" lvl="1" indent="-285750" algn="l" defTabSz="1466850">
            <a:lnSpc>
              <a:spcPct val="90000"/>
            </a:lnSpc>
            <a:spcBef>
              <a:spcPct val="0"/>
            </a:spcBef>
            <a:spcAft>
              <a:spcPct val="15000"/>
            </a:spcAft>
            <a:buChar char="•"/>
          </a:pPr>
          <a:endParaRPr lang="zh-CN" altLang="en-US" sz="3300" kern="1200"/>
        </a:p>
      </dsp:txBody>
      <dsp:txXfrm>
        <a:off x="3312200" y="1806786"/>
        <a:ext cx="747902" cy="496278"/>
      </dsp:txXfrm>
    </dsp:sp>
    <dsp:sp modelId="{7A16170E-B319-4442-AEA4-165FA31CAB6B}">
      <dsp:nvSpPr>
        <dsp:cNvPr id="0" name=""/>
        <dsp:cNvSpPr/>
      </dsp:nvSpPr>
      <dsp:spPr>
        <a:xfrm>
          <a:off x="2341986" y="1888175"/>
          <a:ext cx="69618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t>
          </a:r>
          <a:endParaRPr lang="zh-CN" altLang="en-US" sz="1800" kern="1200" dirty="0"/>
        </a:p>
      </dsp:txBody>
      <dsp:txXfrm>
        <a:off x="2341986" y="1888175"/>
        <a:ext cx="696185" cy="348056"/>
      </dsp:txXfrm>
    </dsp:sp>
    <dsp:sp modelId="{C2908987-C12C-4B50-8478-C8ADBD6308A3}">
      <dsp:nvSpPr>
        <dsp:cNvPr id="0" name=""/>
        <dsp:cNvSpPr/>
      </dsp:nvSpPr>
      <dsp:spPr>
        <a:xfrm>
          <a:off x="1808906" y="2236232"/>
          <a:ext cx="1071775" cy="1072293"/>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1946742" y="2606456"/>
          <a:ext cx="1072077"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ea"/>
              <a:ea typeface="+mn-ea"/>
            </a:rPr>
            <a:t>X</a:t>
          </a:r>
          <a:r>
            <a:rPr lang="zh-CN" altLang="en-US" sz="1600" kern="1200" dirty="0">
              <a:latin typeface="+mn-ea"/>
              <a:ea typeface="+mn-ea"/>
            </a:rPr>
            <a:t>审：发表</a:t>
          </a:r>
        </a:p>
      </dsp:txBody>
      <dsp:txXfrm>
        <a:off x="1946742" y="2606456"/>
        <a:ext cx="1072077" cy="34805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2">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2020/10/17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108609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2207424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5439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81133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411257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15190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2868566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27</a:t>
            </a:fld>
            <a:endParaRPr lang="zh-CN" altLang="en-US"/>
          </a:p>
        </p:txBody>
      </p:sp>
    </p:spTree>
    <p:extLst>
      <p:ext uri="{BB962C8B-B14F-4D97-AF65-F5344CB8AC3E}">
        <p14:creationId xmlns:p14="http://schemas.microsoft.com/office/powerpoint/2010/main" val="92377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2020/10/17</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2.png"/><Relationship Id="rId4" Type="http://schemas.openxmlformats.org/officeDocument/2006/relationships/diagramData" Target="../diagrams/data3.xml"/><Relationship Id="rId9"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149701"/>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ctrTitle"/>
          </p:nvPr>
        </p:nvSpPr>
        <p:spPr>
          <a:xfrm>
            <a:off x="1524000" y="2402205"/>
            <a:ext cx="9144000" cy="821690"/>
          </a:xfrm>
        </p:spPr>
        <p:txBody>
          <a:bodyPr>
            <a:noAutofit/>
          </a:bodyPr>
          <a:lstStyle/>
          <a:p>
            <a:r>
              <a:rPr lang="zh-CN" altLang="en-US" sz="6600" b="1" dirty="0">
                <a:latin typeface="楷体" panose="02010609060101010101" charset="-122"/>
                <a:ea typeface="楷体" panose="02010609060101010101" charset="-122"/>
              </a:rPr>
              <a:t>同 行 评 议</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a:spLocks noGrp="1"/>
          </p:cNvSpPr>
          <p:nvPr/>
        </p:nvSpPr>
        <p:spPr>
          <a:xfrm>
            <a:off x="1821180" y="3260725"/>
            <a:ext cx="10182860" cy="146558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dirty="0"/>
              <a:t>小组成员： </a:t>
            </a:r>
          </a:p>
          <a:p>
            <a:pPr algn="l"/>
            <a:r>
              <a:rPr lang="zh-CN" altLang="en-US" sz="2800" dirty="0"/>
              <a:t>陈兰双、毕文东 、陈海洋、步格格 、陈帅华、 陈锦生、陈     烁 、查思贤、陈秋伊、 陈      坦、常定坤、陈立辉、 安      超、刘梦园</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861097"/>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同行评审的类型、用途</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zh-CN" sz="2400" dirty="0"/>
              <a:t>陈海洋</a:t>
            </a:r>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陈海洋、步格格</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同行评审用途</a:t>
            </a:r>
          </a:p>
        </p:txBody>
      </p:sp>
      <p:sp>
        <p:nvSpPr>
          <p:cNvPr id="3" name="内容占位符 2"/>
          <p:cNvSpPr>
            <a:spLocks noGrp="1"/>
          </p:cNvSpPr>
          <p:nvPr>
            <p:ph idx="1"/>
          </p:nvPr>
        </p:nvSpPr>
        <p:spPr/>
        <p:txBody>
          <a:bodyPr>
            <a:normAutofit/>
          </a:bodyPr>
          <a:lstStyle/>
          <a:p>
            <a:pPr marL="0" indent="0">
              <a:spcBef>
                <a:spcPts val="1500"/>
              </a:spcBef>
              <a:buNone/>
            </a:pPr>
            <a:r>
              <a:rPr lang="zh-CN" altLang="en-US" dirty="0">
                <a:latin typeface="+mj-ea"/>
                <a:ea typeface="+mj-ea"/>
              </a:rPr>
              <a:t>预期性用途：</a:t>
            </a:r>
            <a:endParaRPr lang="en-US" altLang="zh-CN" dirty="0">
              <a:latin typeface="+mj-ea"/>
              <a:ea typeface="+mj-ea"/>
            </a:endParaRPr>
          </a:p>
          <a:p>
            <a:pPr marL="360045">
              <a:lnSpc>
                <a:spcPct val="125000"/>
              </a:lnSpc>
            </a:pPr>
            <a:r>
              <a:rPr lang="zh-CN" altLang="en-US" sz="2400" dirty="0">
                <a:latin typeface="+mn-ea"/>
              </a:rPr>
              <a:t>在学术出版上</a:t>
            </a:r>
            <a:endParaRPr lang="en-US" altLang="zh-CN" sz="2400" dirty="0">
              <a:latin typeface="+mn-ea"/>
            </a:endParaRPr>
          </a:p>
          <a:p>
            <a:pPr marL="360045">
              <a:lnSpc>
                <a:spcPct val="125000"/>
              </a:lnSpc>
            </a:pPr>
            <a:r>
              <a:rPr lang="zh-CN" altLang="en-US" sz="2400" dirty="0">
                <a:latin typeface="+mn-ea"/>
              </a:rPr>
              <a:t>在基金申请评议上</a:t>
            </a:r>
            <a:endParaRPr lang="en-US" altLang="zh-CN" dirty="0"/>
          </a:p>
          <a:p>
            <a:pPr marL="0" indent="0">
              <a:spcBef>
                <a:spcPts val="3000"/>
              </a:spcBef>
              <a:buNone/>
            </a:pPr>
            <a:r>
              <a:rPr lang="zh-CN" altLang="en-US" dirty="0">
                <a:latin typeface="+mj-ea"/>
                <a:ea typeface="+mj-ea"/>
              </a:rPr>
              <a:t>反省式用途：</a:t>
            </a:r>
            <a:endParaRPr lang="en-US" altLang="zh-CN" dirty="0">
              <a:latin typeface="+mj-ea"/>
              <a:ea typeface="+mj-ea"/>
            </a:endParaRPr>
          </a:p>
          <a:p>
            <a:pPr marL="360045">
              <a:lnSpc>
                <a:spcPct val="125000"/>
              </a:lnSpc>
            </a:pPr>
            <a:r>
              <a:rPr lang="zh-CN" altLang="en-US" sz="2400" dirty="0"/>
              <a:t>评议程序或体制，以评定它们是否取得了预期的成效</a:t>
            </a:r>
            <a:endParaRPr lang="en-US" altLang="zh-CN" sz="2400" dirty="0"/>
          </a:p>
          <a:p>
            <a:pPr marL="360045">
              <a:lnSpc>
                <a:spcPct val="125000"/>
              </a:lnSpc>
            </a:pPr>
            <a:r>
              <a:rPr lang="zh-CN" altLang="en-US" sz="2400" dirty="0"/>
              <a:t>用于教员任期和晋升决议</a:t>
            </a:r>
            <a:endParaRPr lang="en-US" altLang="zh-CN" sz="2400" dirty="0"/>
          </a:p>
          <a:p>
            <a:pPr marL="360045">
              <a:lnSpc>
                <a:spcPct val="125000"/>
              </a:lnSpc>
            </a:pPr>
            <a:r>
              <a:rPr lang="zh-CN" altLang="en-US" sz="2400" dirty="0"/>
              <a:t>被越来越多地用于在政策背景上，对解决问题、鉴定方案或确保决策无误的科学研究持续地进行评议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同行评审类型</a:t>
            </a:r>
          </a:p>
        </p:txBody>
      </p:sp>
      <p:sp>
        <p:nvSpPr>
          <p:cNvPr id="3" name="内容占位符 2"/>
          <p:cNvSpPr>
            <a:spLocks noGrp="1"/>
          </p:cNvSpPr>
          <p:nvPr>
            <p:ph idx="1"/>
          </p:nvPr>
        </p:nvSpPr>
        <p:spPr>
          <a:xfrm>
            <a:off x="838200" y="1340485"/>
            <a:ext cx="8299450" cy="4225925"/>
          </a:xfrm>
        </p:spPr>
        <p:txBody>
          <a:bodyPr>
            <a:normAutofit/>
          </a:bodyPr>
          <a:lstStyle/>
          <a:p>
            <a:r>
              <a:rPr dirty="0"/>
              <a:t>出版前的同行评议</a:t>
            </a:r>
          </a:p>
          <a:p>
            <a:endParaRPr dirty="0"/>
          </a:p>
          <a:p>
            <a:r>
              <a:rPr lang="zh-CN" altLang="en-US" dirty="0"/>
              <a:t>基金同行评议</a:t>
            </a:r>
          </a:p>
          <a:p>
            <a:endParaRPr lang="zh-CN" altLang="en-US" dirty="0"/>
          </a:p>
          <a:p>
            <a:r>
              <a:rPr lang="zh-CN" altLang="en-US" dirty="0"/>
              <a:t>对规划的同行评议</a:t>
            </a:r>
          </a:p>
          <a:p>
            <a:pPr marL="0" indent="0">
              <a:buNone/>
            </a:pPr>
            <a:endParaRPr lang="zh-CN" altLang="en-US" dirty="0"/>
          </a:p>
          <a:p>
            <a:r>
              <a:rPr lang="zh-CN" altLang="en-US" dirty="0"/>
              <a:t>聘任与提职</a:t>
            </a:r>
          </a:p>
          <a:p>
            <a:pPr marL="0" indent="0">
              <a:buNone/>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1715" y="1270000"/>
            <a:ext cx="5013325" cy="4689475"/>
          </a:xfrm>
        </p:spPr>
      </p:pic>
      <p:sp>
        <p:nvSpPr>
          <p:cNvPr id="8" name="内容占位符 2"/>
          <p:cNvSpPr txBox="1"/>
          <p:nvPr/>
        </p:nvSpPr>
        <p:spPr>
          <a:xfrm>
            <a:off x="743585" y="1390015"/>
            <a:ext cx="5480050" cy="4449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endParaRPr lang="en-US" altLang="zh-CN" sz="2200" dirty="0"/>
          </a:p>
          <a:p>
            <a:pPr>
              <a:lnSpc>
                <a:spcPct val="125000"/>
              </a:lnSpc>
            </a:pPr>
            <a:r>
              <a:rPr lang="zh-CN" altLang="en-US" sz="2200" dirty="0"/>
              <a:t>同行评议不等于要重复原过程，并确定研究的合法性</a:t>
            </a:r>
            <a:endParaRPr lang="en-US" altLang="zh-CN" sz="2200" dirty="0"/>
          </a:p>
          <a:p>
            <a:pPr>
              <a:lnSpc>
                <a:spcPct val="125000"/>
              </a:lnSpc>
            </a:pPr>
            <a:r>
              <a:rPr lang="zh-CN" altLang="en-US" sz="2200" dirty="0"/>
              <a:t>每一种杂志都有自己独特的关于出版前的同行评议体系，但大多数杂志都不约而同地采用如图程序：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sp>
        <p:nvSpPr>
          <p:cNvPr id="3" name="内容占位符 2"/>
          <p:cNvSpPr>
            <a:spLocks noGrp="1"/>
          </p:cNvSpPr>
          <p:nvPr>
            <p:ph idx="1"/>
          </p:nvPr>
        </p:nvSpPr>
        <p:spPr/>
        <p:txBody>
          <a:bodyPr>
            <a:normAutofit/>
          </a:bodyPr>
          <a:lstStyle/>
          <a:p>
            <a:pPr marL="0" indent="0">
              <a:buNone/>
            </a:pPr>
            <a:r>
              <a:rPr lang="en-US" altLang="zh-CN" dirty="0"/>
              <a:t>(</a:t>
            </a:r>
            <a:r>
              <a:rPr lang="zh-CN" altLang="en-US" dirty="0"/>
              <a:t>一</a:t>
            </a:r>
            <a:r>
              <a:rPr lang="en-US" altLang="zh-CN" dirty="0"/>
              <a:t>) </a:t>
            </a:r>
            <a:r>
              <a:rPr lang="zh-CN" altLang="en-US" dirty="0"/>
              <a:t>盲审与开放同行评议</a:t>
            </a:r>
          </a:p>
          <a:p>
            <a:pPr marL="0" indent="0">
              <a:buNone/>
            </a:pPr>
            <a:r>
              <a:rPr lang="zh-CN" altLang="en-US" sz="2400" dirty="0"/>
              <a:t>意义：</a:t>
            </a:r>
            <a:endParaRPr lang="en-US" altLang="zh-CN" sz="2400" dirty="0"/>
          </a:p>
          <a:p>
            <a:pPr marL="360045"/>
            <a:r>
              <a:rPr lang="zh-CN" altLang="en-US" sz="2200" dirty="0"/>
              <a:t>避免可能存在的利益冲突问题，即通过遮盖评议人或被评议人的身份信息，仅就评议内容进行“客观”评议。</a:t>
            </a:r>
            <a:endParaRPr lang="en-US" altLang="zh-CN" sz="2200" dirty="0"/>
          </a:p>
          <a:p>
            <a:pPr marL="0" indent="0">
              <a:buNone/>
            </a:pPr>
            <a:r>
              <a:rPr lang="zh-CN" altLang="en-US" sz="2400" dirty="0"/>
              <a:t>分类：</a:t>
            </a:r>
            <a:endParaRPr lang="en-US" altLang="zh-CN" sz="2400" dirty="0"/>
          </a:p>
          <a:p>
            <a:pPr marL="360045"/>
            <a:r>
              <a:rPr lang="zh-CN" altLang="en-US" sz="2200" dirty="0"/>
              <a:t>单盲评议</a:t>
            </a:r>
            <a:r>
              <a:rPr lang="en-US" altLang="zh-CN" sz="2200" dirty="0"/>
              <a:t>(single-blind peer review)</a:t>
            </a:r>
          </a:p>
          <a:p>
            <a:pPr marL="360045"/>
            <a:r>
              <a:rPr lang="zh-CN" altLang="en-US" sz="2200" dirty="0"/>
              <a:t>双盲评议</a:t>
            </a:r>
            <a:r>
              <a:rPr lang="en-US" altLang="zh-CN" sz="2200" dirty="0"/>
              <a:t>(double-blind peer review)</a:t>
            </a:r>
          </a:p>
          <a:p>
            <a:pPr marL="360045"/>
            <a:r>
              <a:rPr lang="zh-CN" altLang="zh-CN" sz="2200" dirty="0"/>
              <a:t>公开评审</a:t>
            </a:r>
            <a:r>
              <a:rPr lang="en-US" altLang="zh-CN" sz="2200"/>
              <a:t>(public </a:t>
            </a:r>
            <a:r>
              <a:rPr lang="en-US" altLang="zh-CN" sz="2200" dirty="0"/>
              <a:t>peer review)</a:t>
            </a:r>
          </a:p>
          <a:p>
            <a:pPr marL="360045"/>
            <a:endParaRPr lang="en-US" altLang="zh-CN"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sp>
        <p:nvSpPr>
          <p:cNvPr id="3" name="内容占位符 2"/>
          <p:cNvSpPr>
            <a:spLocks noGrp="1"/>
          </p:cNvSpPr>
          <p:nvPr>
            <p:ph idx="1"/>
          </p:nvPr>
        </p:nvSpPr>
        <p:spPr>
          <a:xfrm>
            <a:off x="838200" y="1340485"/>
            <a:ext cx="6256655" cy="2152015"/>
          </a:xfrm>
        </p:spPr>
        <p:txBody>
          <a:bodyPr/>
          <a:lstStyle/>
          <a:p>
            <a:pPr marL="0" indent="0">
              <a:lnSpc>
                <a:spcPct val="125000"/>
              </a:lnSpc>
              <a:buNone/>
            </a:pPr>
            <a:r>
              <a:rPr lang="en-US" altLang="zh-CN" dirty="0"/>
              <a:t>(</a:t>
            </a:r>
            <a:r>
              <a:rPr lang="zh-CN" altLang="en-US" dirty="0"/>
              <a:t>二</a:t>
            </a:r>
            <a:r>
              <a:rPr lang="en-US" altLang="zh-CN" dirty="0"/>
              <a:t>) </a:t>
            </a:r>
            <a:r>
              <a:rPr lang="zh-CN" altLang="en-US" dirty="0"/>
              <a:t>以评审人员分</a:t>
            </a:r>
          </a:p>
          <a:p>
            <a:pPr marL="720090">
              <a:lnSpc>
                <a:spcPct val="125000"/>
              </a:lnSpc>
            </a:pPr>
            <a:r>
              <a:rPr lang="zh-CN" altLang="en-US" sz="2400" dirty="0"/>
              <a:t>内部同行评议</a:t>
            </a:r>
            <a:endParaRPr lang="en-US" altLang="zh-CN" sz="2400" dirty="0"/>
          </a:p>
          <a:p>
            <a:pPr marL="720090">
              <a:lnSpc>
                <a:spcPct val="125000"/>
              </a:lnSpc>
            </a:pPr>
            <a:r>
              <a:rPr lang="zh-CN" altLang="en-US" sz="2400" dirty="0"/>
              <a:t>外部同行评议</a:t>
            </a:r>
          </a:p>
        </p:txBody>
      </p:sp>
      <p:sp>
        <p:nvSpPr>
          <p:cNvPr id="4" name="内容占位符 2"/>
          <p:cNvSpPr>
            <a:spLocks noGrp="1"/>
          </p:cNvSpPr>
          <p:nvPr/>
        </p:nvSpPr>
        <p:spPr>
          <a:xfrm>
            <a:off x="838200" y="3492500"/>
            <a:ext cx="4356735" cy="2591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r>
              <a:rPr lang="en-US" altLang="zh-CN" dirty="0"/>
              <a:t>(</a:t>
            </a:r>
            <a:r>
              <a:rPr lang="zh-CN" altLang="en-US" dirty="0"/>
              <a:t>三</a:t>
            </a:r>
            <a:r>
              <a:rPr lang="en-US" altLang="zh-CN" dirty="0"/>
              <a:t>) </a:t>
            </a:r>
            <a:r>
              <a:rPr lang="zh-CN" altLang="en-US" dirty="0"/>
              <a:t>以评审交流方式分</a:t>
            </a:r>
          </a:p>
          <a:p>
            <a:pPr marL="720090">
              <a:lnSpc>
                <a:spcPct val="125000"/>
              </a:lnSpc>
            </a:pPr>
            <a:r>
              <a:rPr lang="zh-CN" altLang="en-US" sz="2400" dirty="0"/>
              <a:t>通讯同行评议</a:t>
            </a:r>
            <a:endParaRPr lang="en-US" altLang="zh-CN" sz="2400" dirty="0"/>
          </a:p>
          <a:p>
            <a:pPr marL="720090">
              <a:lnSpc>
                <a:spcPct val="125000"/>
              </a:lnSpc>
            </a:pPr>
            <a:r>
              <a:rPr lang="zh-CN" altLang="en-US" sz="2400" dirty="0"/>
              <a:t>现场同行评议</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基金同行评议</a:t>
            </a:r>
          </a:p>
        </p:txBody>
      </p:sp>
      <p:sp>
        <p:nvSpPr>
          <p:cNvPr id="3" name="内容占位符 2"/>
          <p:cNvSpPr>
            <a:spLocks noGrp="1"/>
          </p:cNvSpPr>
          <p:nvPr>
            <p:ph idx="1"/>
          </p:nvPr>
        </p:nvSpPr>
        <p:spPr/>
        <p:txBody>
          <a:bodyPr/>
          <a:lstStyle/>
          <a:p>
            <a:pPr>
              <a:lnSpc>
                <a:spcPct val="125000"/>
              </a:lnSpc>
            </a:pPr>
            <a:r>
              <a:rPr lang="zh-CN" altLang="en-US" dirty="0"/>
              <a:t>在理论上，基金申请同行评议只是种简单程序：研究项目申报书由研究项目申请人的同行进行评议，以便决定申报项目是否值得资助。</a:t>
            </a:r>
          </a:p>
          <a:p>
            <a:pPr>
              <a:lnSpc>
                <a:spcPct val="125000"/>
              </a:lnSpc>
            </a:pPr>
            <a:r>
              <a:rPr lang="zh-CN" altLang="en-US" dirty="0"/>
              <a:t>评议者之间必须避免利益冲突</a:t>
            </a:r>
          </a:p>
          <a:p>
            <a:pPr>
              <a:lnSpc>
                <a:spcPct val="125000"/>
              </a:lnSpc>
            </a:pPr>
            <a:r>
              <a:rPr lang="zh-CN" altLang="en-US" dirty="0"/>
              <a:t>评议者还必须避免从他们评阅的申报书中剽窃观点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对规划的同行评议</a:t>
            </a:r>
          </a:p>
        </p:txBody>
      </p:sp>
      <p:sp>
        <p:nvSpPr>
          <p:cNvPr id="3" name="内容占位符 2"/>
          <p:cNvSpPr>
            <a:spLocks noGrp="1"/>
          </p:cNvSpPr>
          <p:nvPr>
            <p:ph idx="1"/>
          </p:nvPr>
        </p:nvSpPr>
        <p:spPr/>
        <p:txBody>
          <a:bodyPr/>
          <a:lstStyle/>
          <a:p>
            <a:pPr>
              <a:lnSpc>
                <a:spcPct val="125000"/>
              </a:lnSpc>
              <a:spcBef>
                <a:spcPts val="1500"/>
              </a:spcBef>
            </a:pPr>
            <a:r>
              <a:rPr lang="zh-CN" altLang="en-US" dirty="0"/>
              <a:t>同行评议程序还被用于指导对规划的省察或事后分析：</a:t>
            </a:r>
            <a:endParaRPr lang="en-US" altLang="zh-CN" dirty="0"/>
          </a:p>
          <a:p>
            <a:pPr marL="720090">
              <a:lnSpc>
                <a:spcPct val="125000"/>
              </a:lnSpc>
              <a:spcBef>
                <a:spcPts val="1500"/>
              </a:spcBef>
            </a:pPr>
            <a:r>
              <a:rPr lang="zh-CN" altLang="en-US" sz="2400" dirty="0"/>
              <a:t>内部的</a:t>
            </a:r>
            <a:r>
              <a:rPr lang="en-US" altLang="zh-CN" sz="2400" dirty="0"/>
              <a:t>(</a:t>
            </a:r>
            <a:r>
              <a:rPr lang="zh-CN" altLang="en-US" sz="2400" dirty="0"/>
              <a:t>由机构成员自查</a:t>
            </a:r>
            <a:r>
              <a:rPr lang="en-US" altLang="zh-CN" sz="2400" dirty="0"/>
              <a:t>)</a:t>
            </a:r>
            <a:endParaRPr lang="zh-CN" altLang="en-US" sz="2400" dirty="0"/>
          </a:p>
          <a:p>
            <a:pPr marL="720090">
              <a:lnSpc>
                <a:spcPct val="125000"/>
              </a:lnSpc>
              <a:spcBef>
                <a:spcPts val="1500"/>
              </a:spcBef>
            </a:pPr>
            <a:r>
              <a:rPr lang="zh-CN" altLang="en-US" sz="2400" dirty="0"/>
              <a:t>外在的</a:t>
            </a:r>
            <a:r>
              <a:rPr lang="en-US" altLang="zh-CN" sz="2400" dirty="0"/>
              <a:t>(</a:t>
            </a:r>
            <a:r>
              <a:rPr lang="zh-CN" altLang="en-US" sz="2400" dirty="0"/>
              <a:t>由从机构外聘请的评议者开展</a:t>
            </a:r>
            <a:r>
              <a:rPr lang="en-US" altLang="zh-CN" sz="2400" dirty="0"/>
              <a:t>)</a:t>
            </a:r>
            <a:r>
              <a:rPr lang="zh-CN" altLang="en-US" sz="2400" dirty="0"/>
              <a:t>。</a:t>
            </a:r>
            <a:endParaRPr lang="en-US" altLang="zh-CN" dirty="0"/>
          </a:p>
          <a:p>
            <a:pPr>
              <a:lnSpc>
                <a:spcPct val="125000"/>
              </a:lnSpc>
              <a:spcBef>
                <a:spcPts val="1500"/>
              </a:spcBef>
            </a:pPr>
            <a:r>
              <a:rPr lang="zh-CN" altLang="en-US" dirty="0"/>
              <a:t>这样的评议可以根据某些特殊情况而临时进行，或者定期进行</a:t>
            </a:r>
          </a:p>
          <a:p>
            <a:pPr>
              <a:lnSpc>
                <a:spcPct val="125000"/>
              </a:lnSpc>
              <a:spcBef>
                <a:spcPts val="1500"/>
              </a:spcBef>
            </a:pPr>
            <a:r>
              <a:rPr lang="zh-CN" altLang="en-US" dirty="0"/>
              <a:t>通常，高等学校或科研部门会采取这种评议形式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聘任与提职</a:t>
            </a:r>
          </a:p>
        </p:txBody>
      </p:sp>
      <p:sp>
        <p:nvSpPr>
          <p:cNvPr id="3" name="内容占位符 2"/>
          <p:cNvSpPr>
            <a:spLocks noGrp="1"/>
          </p:cNvSpPr>
          <p:nvPr>
            <p:ph idx="1"/>
          </p:nvPr>
        </p:nvSpPr>
        <p:spPr/>
        <p:txBody>
          <a:bodyPr/>
          <a:lstStyle/>
          <a:p>
            <a:pPr>
              <a:lnSpc>
                <a:spcPct val="125000"/>
              </a:lnSpc>
            </a:pPr>
            <a:r>
              <a:rPr lang="zh-CN" altLang="en-US" dirty="0"/>
              <a:t>同行评议还可以在个体层面开展，例如，在一个学院或大学里就聘任与提职进行学术评议。在西方国家，对实质上多步骤的聘任与提职进行评议是常有之事。</a:t>
            </a:r>
            <a:endParaRPr lang="en-US" altLang="zh-CN" dirty="0"/>
          </a:p>
          <a:p>
            <a:pPr>
              <a:lnSpc>
                <a:spcPct val="125000"/>
              </a:lnSpc>
            </a:pPr>
            <a:r>
              <a:rPr lang="zh-CN" altLang="en-US" dirty="0"/>
              <a:t>个人可能首先受到他本系同行的评议，然后受到学院同行的评议，继而受到包括院长、教务长和校长在内的管理层的评议。评议开始前，个人要将成果详细汇总填表，并得到本研究领域其他学者的推荐信。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参考文献</a:t>
            </a:r>
          </a:p>
        </p:txBody>
      </p:sp>
      <p:sp>
        <p:nvSpPr>
          <p:cNvPr id="3" name="内容占位符 2"/>
          <p:cNvSpPr>
            <a:spLocks noGrp="1"/>
          </p:cNvSpPr>
          <p:nvPr>
            <p:ph idx="1"/>
          </p:nvPr>
        </p:nvSpPr>
        <p:spPr>
          <a:xfrm>
            <a:off x="838200" y="1340485"/>
            <a:ext cx="8299450" cy="4225925"/>
          </a:xfrm>
        </p:spPr>
        <p:txBody>
          <a:bodyPr>
            <a:normAutofit/>
          </a:bodyPr>
          <a:lstStyle/>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罗伯特</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弗洛德曼</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Robert </a:t>
            </a:r>
            <a:r>
              <a:rPr lang="en-US" altLang="zh-CN"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Frodeman</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等</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同行评议、研究诚信与科学治理</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人民出版社</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2012.</a:t>
            </a:r>
          </a:p>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[2] </a:t>
            </a:r>
            <a:r>
              <a:rPr lang="zh-CN" altLang="zh-CN" sz="1800" kern="100" dirty="0">
                <a:solidFill>
                  <a:srgbClr val="000000"/>
                </a:solidFill>
                <a:effectLst/>
                <a:ea typeface="宋体" panose="02010600030101010101" pitchFamily="2" charset="-122"/>
                <a:cs typeface="Times New Roman" panose="02020603050405020304" pitchFamily="18" charset="0"/>
              </a:rPr>
              <a:t>李泽彧等</a:t>
            </a:r>
            <a:r>
              <a:rPr lang="en-US" altLang="zh-CN" sz="1800" kern="100" dirty="0">
                <a:solidFill>
                  <a:srgbClr val="000000"/>
                </a:solidFill>
                <a:effectLst/>
                <a:latin typeface="Times New Roman" panose="02020603050405020304" pitchFamily="18" charset="0"/>
                <a:ea typeface="Times New Roman" panose="02020603050405020304" pitchFamily="18" charset="0"/>
              </a:rPr>
              <a:t>. </a:t>
            </a:r>
            <a:r>
              <a:rPr lang="zh-CN" altLang="zh-CN" sz="1800" kern="100" dirty="0">
                <a:solidFill>
                  <a:srgbClr val="000000"/>
                </a:solidFill>
                <a:effectLst/>
                <a:ea typeface="宋体" panose="02010600030101010101" pitchFamily="2" charset="-122"/>
                <a:cs typeface="Times New Roman" panose="02020603050405020304" pitchFamily="18" charset="0"/>
              </a:rPr>
              <a:t>学术守门人探论</a:t>
            </a:r>
            <a:r>
              <a:rPr lang="en-US" altLang="zh-CN" sz="1800" kern="100" dirty="0">
                <a:solidFill>
                  <a:srgbClr val="000000"/>
                </a:solidFill>
                <a:effectLst/>
                <a:latin typeface="Times New Roman" panose="02020603050405020304" pitchFamily="18" charset="0"/>
                <a:ea typeface="Times New Roman" panose="02020603050405020304" pitchFamily="18" charset="0"/>
              </a:rPr>
              <a:t>[M]. </a:t>
            </a:r>
            <a:r>
              <a:rPr lang="zh-CN" altLang="zh-CN" sz="1800" kern="100" dirty="0">
                <a:solidFill>
                  <a:srgbClr val="000000"/>
                </a:solidFill>
                <a:effectLst/>
                <a:ea typeface="宋体" panose="02010600030101010101" pitchFamily="2" charset="-122"/>
                <a:cs typeface="Times New Roman" panose="02020603050405020304" pitchFamily="18" charset="0"/>
              </a:rPr>
              <a:t>科学出版社</a:t>
            </a:r>
            <a:r>
              <a:rPr lang="en-US" altLang="zh-CN" sz="1800" kern="100" dirty="0">
                <a:solidFill>
                  <a:srgbClr val="000000"/>
                </a:solidFill>
                <a:effectLst/>
                <a:latin typeface="Times New Roman" panose="02020603050405020304" pitchFamily="18" charset="0"/>
                <a:ea typeface="Times New Roman" panose="02020603050405020304" pitchFamily="18" charset="0"/>
              </a:rPr>
              <a:t>, 2018.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l"/>
            <a:r>
              <a:rPr lang="zh-CN" altLang="en-US" dirty="0"/>
              <a:t>小组分工</a:t>
            </a:r>
          </a:p>
        </p:txBody>
      </p:sp>
      <p:cxnSp>
        <p:nvCxnSpPr>
          <p:cNvPr id="4" name="直接连接符 3"/>
          <p:cNvCxnSpPr/>
          <p:nvPr>
            <p:custDataLst>
              <p:tags r:id="rId1"/>
            </p:custDataLst>
          </p:nvPr>
        </p:nvCxnSpPr>
        <p:spPr>
          <a:xfrm>
            <a:off x="3068783" y="1000792"/>
            <a:ext cx="0" cy="5581745"/>
          </a:xfrm>
          <a:prstGeom prst="line">
            <a:avLst/>
          </a:prstGeom>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2"/>
            </p:custDataLst>
          </p:nvPr>
        </p:nvSpPr>
        <p:spPr>
          <a:xfrm>
            <a:off x="3068784" y="242218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36"/>
          <p:cNvSpPr/>
          <p:nvPr>
            <p:custDataLst>
              <p:tags r:id="rId3"/>
            </p:custDataLst>
          </p:nvPr>
        </p:nvSpPr>
        <p:spPr>
          <a:xfrm>
            <a:off x="3748728" y="277245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custDataLst>
              <p:tags r:id="rId4"/>
            </p:custDataLst>
          </p:nvPr>
        </p:nvSpPr>
        <p:spPr>
          <a:xfrm>
            <a:off x="4273273" y="274317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种类 陈海洋 步格格</a:t>
            </a:r>
          </a:p>
        </p:txBody>
      </p:sp>
      <p:sp>
        <p:nvSpPr>
          <p:cNvPr id="63" name="任意多边形 62"/>
          <p:cNvSpPr/>
          <p:nvPr>
            <p:custDataLst>
              <p:tags r:id="rId5"/>
            </p:custDataLst>
          </p:nvPr>
        </p:nvSpPr>
        <p:spPr>
          <a:xfrm>
            <a:off x="3068784" y="3519194"/>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6"/>
            </p:custDataLst>
          </p:nvPr>
        </p:nvSpPr>
        <p:spPr>
          <a:xfrm>
            <a:off x="3748728" y="3869468"/>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custDataLst>
              <p:tags r:id="rId7"/>
            </p:custDataLst>
          </p:nvPr>
        </p:nvSpPr>
        <p:spPr>
          <a:xfrm>
            <a:off x="4273273" y="3844105"/>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优点 陈帅华 陈锦生 陈烁</a:t>
            </a:r>
          </a:p>
        </p:txBody>
      </p:sp>
      <p:sp>
        <p:nvSpPr>
          <p:cNvPr id="69" name="任意多边形 68"/>
          <p:cNvSpPr/>
          <p:nvPr>
            <p:custDataLst>
              <p:tags r:id="rId8"/>
            </p:custDataLst>
          </p:nvPr>
        </p:nvSpPr>
        <p:spPr>
          <a:xfrm>
            <a:off x="3068784" y="4620121"/>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69A35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69"/>
          <p:cNvSpPr/>
          <p:nvPr>
            <p:custDataLst>
              <p:tags r:id="rId9"/>
            </p:custDataLst>
          </p:nvPr>
        </p:nvSpPr>
        <p:spPr>
          <a:xfrm>
            <a:off x="3748728" y="4970395"/>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10"/>
            </p:custDataLst>
          </p:nvPr>
        </p:nvSpPr>
        <p:spPr>
          <a:xfrm>
            <a:off x="4273273" y="4948941"/>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弊端 查思贤 陈秋伊 陈坦 常定坤</a:t>
            </a:r>
          </a:p>
        </p:txBody>
      </p:sp>
      <p:sp>
        <p:nvSpPr>
          <p:cNvPr id="17" name="任意多边形 16"/>
          <p:cNvSpPr/>
          <p:nvPr>
            <p:custDataLst>
              <p:tags r:id="rId11"/>
            </p:custDataLst>
          </p:nvPr>
        </p:nvSpPr>
        <p:spPr>
          <a:xfrm>
            <a:off x="3068784" y="5724956"/>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9BBB59">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custDataLst>
              <p:tags r:id="rId12"/>
            </p:custDataLst>
          </p:nvPr>
        </p:nvSpPr>
        <p:spPr>
          <a:xfrm>
            <a:off x="3748728" y="6075230"/>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13"/>
            </p:custDataLst>
          </p:nvPr>
        </p:nvSpPr>
        <p:spPr>
          <a:xfrm>
            <a:off x="4273273" y="6024566"/>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建议 陈立辉 安超 刘梦园</a:t>
            </a:r>
          </a:p>
        </p:txBody>
      </p:sp>
      <p:sp>
        <p:nvSpPr>
          <p:cNvPr id="22" name="任意多边形 21"/>
          <p:cNvSpPr/>
          <p:nvPr>
            <p:custDataLst>
              <p:tags r:id="rId14"/>
            </p:custDataLst>
          </p:nvPr>
        </p:nvSpPr>
        <p:spPr>
          <a:xfrm>
            <a:off x="3068784" y="132517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15"/>
            </p:custDataLst>
          </p:nvPr>
        </p:nvSpPr>
        <p:spPr>
          <a:xfrm>
            <a:off x="3748728" y="167544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6"/>
            </p:custDataLst>
          </p:nvPr>
        </p:nvSpPr>
        <p:spPr>
          <a:xfrm>
            <a:off x="4273273" y="164616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概念：陈兰双 毕文东</a:t>
            </a:r>
            <a:r>
              <a:rPr lang="zh-CN" altLang="en-US" sz="16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 </a:t>
            </a:r>
          </a:p>
        </p:txBody>
      </p:sp>
      <p:sp>
        <p:nvSpPr>
          <p:cNvPr id="3" name="文本框 2"/>
          <p:cNvSpPr txBox="1"/>
          <p:nvPr/>
        </p:nvSpPr>
        <p:spPr>
          <a:xfrm>
            <a:off x="1193800" y="1714500"/>
            <a:ext cx="1024890" cy="4154170"/>
          </a:xfrm>
          <a:prstGeom prst="rect">
            <a:avLst/>
          </a:prstGeom>
          <a:noFill/>
        </p:spPr>
        <p:txBody>
          <a:bodyPr wrap="none" rtlCol="0" anchor="t">
            <a:spAutoFit/>
          </a:bodyPr>
          <a:lstStyle/>
          <a:p>
            <a:r>
              <a:rPr lang="zh-CN" altLang="en-US" sz="6600" b="1" dirty="0">
                <a:latin typeface="楷体" panose="02010609060101010101" charset="-122"/>
                <a:ea typeface="楷体" panose="02010609060101010101" charset="-122"/>
                <a:sym typeface="+mn-ea"/>
              </a:rPr>
              <a:t>同 </a:t>
            </a:r>
          </a:p>
          <a:p>
            <a:r>
              <a:rPr lang="zh-CN" altLang="en-US" sz="6600" b="1" dirty="0">
                <a:latin typeface="楷体" panose="02010609060101010101" charset="-122"/>
                <a:ea typeface="楷体" panose="02010609060101010101" charset="-122"/>
                <a:sym typeface="+mn-ea"/>
              </a:rPr>
              <a:t>行 </a:t>
            </a:r>
          </a:p>
          <a:p>
            <a:r>
              <a:rPr lang="zh-CN" altLang="en-US" sz="6600" b="1" dirty="0">
                <a:latin typeface="楷体" panose="02010609060101010101" charset="-122"/>
                <a:ea typeface="楷体" panose="02010609060101010101" charset="-122"/>
                <a:sym typeface="+mn-ea"/>
              </a:rPr>
              <a:t>评 </a:t>
            </a:r>
          </a:p>
          <a:p>
            <a:r>
              <a:rPr lang="zh-CN" altLang="en-US" sz="6600" b="1" dirty="0">
                <a:latin typeface="楷体" panose="02010609060101010101" charset="-122"/>
                <a:ea typeface="楷体" panose="02010609060101010101" charset="-122"/>
                <a:sym typeface="+mn-ea"/>
              </a:rPr>
              <a:t>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3906" y="298993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同行评审的优点</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lang="en-US" altLang="zh-CN" sz="11995" b="1" dirty="0">
                <a:solidFill>
                  <a:srgbClr val="FFFFFF"/>
                </a:solidFill>
                <a:latin typeface="微软雅黑" panose="020B0503020204020204" pitchFamily="34" charset="-122"/>
                <a:ea typeface="微软雅黑" panose="020B0503020204020204" pitchFamily="34" charset="-122"/>
              </a:rPr>
              <a:t>3</a:t>
            </a:r>
            <a:endPar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zh-CN" sz="2400" dirty="0"/>
              <a:t>陈</a:t>
            </a:r>
            <a:r>
              <a:rPr lang="zh-CN" altLang="en-US" sz="2400" dirty="0"/>
              <a:t>帅华</a:t>
            </a:r>
            <a:endParaRPr lang="zh-CN" altLang="zh-CN" sz="2400" dirty="0"/>
          </a:p>
        </p:txBody>
      </p:sp>
      <p:sp>
        <p:nvSpPr>
          <p:cNvPr id="4" name="矩形 3"/>
          <p:cNvSpPr/>
          <p:nvPr/>
        </p:nvSpPr>
        <p:spPr>
          <a:xfrm>
            <a:off x="4988004" y="5378300"/>
            <a:ext cx="2050561" cy="461665"/>
          </a:xfrm>
          <a:prstGeom prst="rect">
            <a:avLst/>
          </a:prstGeom>
        </p:spPr>
        <p:txBody>
          <a:bodyPr wrap="none">
            <a:spAutoFit/>
          </a:bodyPr>
          <a:lstStyle/>
          <a:p>
            <a:r>
              <a:rPr lang="zh-CN" altLang="en-US" sz="2400" dirty="0">
                <a:latin typeface="+mj-ea"/>
                <a:ea typeface="+mj-ea"/>
              </a:rPr>
              <a:t>陈锦生、陈</a:t>
            </a:r>
            <a:r>
              <a:rPr lang="zh-CN" altLang="en-US" sz="2400" dirty="0">
                <a:latin typeface="+mj-ea"/>
                <a:ea typeface="+mj-ea"/>
                <a:sym typeface="Arial" panose="020B0604020202020204" pitchFamily="34" charset="0"/>
              </a:rPr>
              <a:t>烁</a:t>
            </a:r>
            <a:endParaRPr lang="zh-CN" altLang="en-US" sz="2400" dirty="0">
              <a:latin typeface="+mj-ea"/>
              <a:ea typeface="+mj-ea"/>
            </a:endParaRPr>
          </a:p>
        </p:txBody>
      </p:sp>
    </p:spTree>
    <p:extLst>
      <p:ext uri="{BB962C8B-B14F-4D97-AF65-F5344CB8AC3E}">
        <p14:creationId xmlns:p14="http://schemas.microsoft.com/office/powerpoint/2010/main" val="2101721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C789C8-D680-4C92-AC5F-2BB394F5AE55}"/>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
        <p:nvSpPr>
          <p:cNvPr id="8" name="文本框 7">
            <a:extLst>
              <a:ext uri="{FF2B5EF4-FFF2-40B4-BE49-F238E27FC236}">
                <a16:creationId xmlns:a16="http://schemas.microsoft.com/office/drawing/2014/main" id="{1913E47D-1E37-495E-873C-F5909CCB73C7}"/>
              </a:ext>
            </a:extLst>
          </p:cNvPr>
          <p:cNvSpPr txBox="1"/>
          <p:nvPr/>
        </p:nvSpPr>
        <p:spPr>
          <a:xfrm>
            <a:off x="726989" y="1219434"/>
            <a:ext cx="6833286" cy="461665"/>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根据胡克兴等人的研究，有如下调查结果</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p>
        </p:txBody>
      </p:sp>
      <p:pic>
        <p:nvPicPr>
          <p:cNvPr id="12" name="图片 11">
            <a:extLst>
              <a:ext uri="{FF2B5EF4-FFF2-40B4-BE49-F238E27FC236}">
                <a16:creationId xmlns:a16="http://schemas.microsoft.com/office/drawing/2014/main" id="{A0F41009-204F-45B5-95FC-D6E93A94E93A}"/>
              </a:ext>
            </a:extLst>
          </p:cNvPr>
          <p:cNvPicPr>
            <a:picLocks noChangeAspect="1"/>
          </p:cNvPicPr>
          <p:nvPr/>
        </p:nvPicPr>
        <p:blipFill rotWithShape="1">
          <a:blip r:embed="rId3"/>
          <a:srcRect l="19240" r="18946"/>
          <a:stretch/>
        </p:blipFill>
        <p:spPr>
          <a:xfrm>
            <a:off x="3853725" y="1681099"/>
            <a:ext cx="4484550" cy="4459642"/>
          </a:xfrm>
          <a:prstGeom prst="rect">
            <a:avLst/>
          </a:prstGeom>
          <a:ln>
            <a:noFill/>
          </a:ln>
          <a:effectLst>
            <a:softEdge rad="112500"/>
          </a:effectLst>
        </p:spPr>
      </p:pic>
      <p:sp>
        <p:nvSpPr>
          <p:cNvPr id="13" name="文本框 12">
            <a:extLst>
              <a:ext uri="{FF2B5EF4-FFF2-40B4-BE49-F238E27FC236}">
                <a16:creationId xmlns:a16="http://schemas.microsoft.com/office/drawing/2014/main" id="{B0B015F8-001B-4F85-A575-FEE70EB448CC}"/>
              </a:ext>
            </a:extLst>
          </p:cNvPr>
          <p:cNvSpPr txBox="1"/>
          <p:nvPr/>
        </p:nvSpPr>
        <p:spPr>
          <a:xfrm>
            <a:off x="5010325" y="5971464"/>
            <a:ext cx="2171350"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rPr>
              <a:t>图</a:t>
            </a:r>
            <a:r>
              <a:rPr lang="en-US" altLang="zh-CN" sz="1600" dirty="0">
                <a:latin typeface="Times New Roman" panose="02020603050405020304" pitchFamily="18" charset="0"/>
                <a:ea typeface="微软雅黑" panose="020B0503020204020204" pitchFamily="34" charset="-122"/>
              </a:rPr>
              <a:t>1.</a:t>
            </a:r>
            <a:r>
              <a:rPr lang="zh-CN" altLang="en-US" sz="1600" dirty="0">
                <a:latin typeface="Times New Roman" panose="02020603050405020304" pitchFamily="18" charset="0"/>
                <a:ea typeface="微软雅黑" panose="020B0503020204020204" pitchFamily="34" charset="-122"/>
              </a:rPr>
              <a:t>同行评审方式占比</a:t>
            </a:r>
          </a:p>
        </p:txBody>
      </p:sp>
    </p:spTree>
    <p:extLst>
      <p:ext uri="{BB962C8B-B14F-4D97-AF65-F5344CB8AC3E}">
        <p14:creationId xmlns:p14="http://schemas.microsoft.com/office/powerpoint/2010/main" val="98642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A8AACAE-7085-4DF3-989A-A2524DCC9B47}"/>
              </a:ext>
            </a:extLst>
          </p:cNvPr>
          <p:cNvSpPr txBox="1"/>
          <p:nvPr/>
        </p:nvSpPr>
        <p:spPr>
          <a:xfrm>
            <a:off x="4797633" y="1487881"/>
            <a:ext cx="6510726" cy="1200329"/>
          </a:xfrm>
          <a:prstGeom prst="rect">
            <a:avLst/>
          </a:prstGeom>
          <a:noFill/>
        </p:spPr>
        <p:txBody>
          <a:bodyPr wrap="square" rtlCol="0">
            <a:spAutoFit/>
          </a:bodyPr>
          <a:lstStyle/>
          <a:p>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McGillivray B</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等人对</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2015</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年到</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2017</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《Nature》</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及其旗下子刊发表的</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12</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万</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8454</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篇文章进行了同行评审研究</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[2]</a:t>
            </a:r>
            <a:endParaRPr lang="zh-CN" altLang="en-US" sz="2400" dirty="0">
              <a:solidFill>
                <a:schemeClr val="accent6">
                  <a:lumMod val="75000"/>
                </a:schemeClr>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0B41948D-56C5-4995-8D9F-17B22F9577CD}"/>
              </a:ext>
            </a:extLst>
          </p:cNvPr>
          <p:cNvPicPr>
            <a:picLocks noChangeAspect="1"/>
          </p:cNvPicPr>
          <p:nvPr/>
        </p:nvPicPr>
        <p:blipFill>
          <a:blip r:embed="rId3"/>
          <a:stretch>
            <a:fillRect/>
          </a:stretch>
        </p:blipFill>
        <p:spPr>
          <a:xfrm>
            <a:off x="726989" y="1219434"/>
            <a:ext cx="3697251" cy="4892696"/>
          </a:xfrm>
          <a:prstGeom prst="rect">
            <a:avLst/>
          </a:prstGeom>
        </p:spPr>
      </p:pic>
      <p:sp>
        <p:nvSpPr>
          <p:cNvPr id="3" name="文本框 2">
            <a:extLst>
              <a:ext uri="{FF2B5EF4-FFF2-40B4-BE49-F238E27FC236}">
                <a16:creationId xmlns:a16="http://schemas.microsoft.com/office/drawing/2014/main" id="{9434737F-396C-4E9D-9591-B2F20DCDB0C9}"/>
              </a:ext>
            </a:extLst>
          </p:cNvPr>
          <p:cNvSpPr txBox="1"/>
          <p:nvPr/>
        </p:nvSpPr>
        <p:spPr>
          <a:xfrm>
            <a:off x="4797633" y="3296450"/>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单盲审稿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93742</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73%</a:t>
            </a:r>
          </a:p>
          <a:p>
            <a:endParaRPr lang="zh-CN" altLang="en-US" dirty="0"/>
          </a:p>
        </p:txBody>
      </p:sp>
      <p:sp>
        <p:nvSpPr>
          <p:cNvPr id="8" name="文本框 7">
            <a:extLst>
              <a:ext uri="{FF2B5EF4-FFF2-40B4-BE49-F238E27FC236}">
                <a16:creationId xmlns:a16="http://schemas.microsoft.com/office/drawing/2014/main" id="{C1443ABE-8407-4B37-9859-5987B13E2646}"/>
              </a:ext>
            </a:extLst>
          </p:cNvPr>
          <p:cNvSpPr txBox="1"/>
          <p:nvPr/>
        </p:nvSpPr>
        <p:spPr>
          <a:xfrm>
            <a:off x="4797633" y="4362304"/>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双盲审稿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12631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篇，约占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10%</a:t>
            </a:r>
          </a:p>
          <a:p>
            <a:endParaRPr lang="zh-CN" altLang="en-US" dirty="0"/>
          </a:p>
        </p:txBody>
      </p:sp>
      <p:sp>
        <p:nvSpPr>
          <p:cNvPr id="7" name="文本框 6">
            <a:extLst>
              <a:ext uri="{FF2B5EF4-FFF2-40B4-BE49-F238E27FC236}">
                <a16:creationId xmlns:a16="http://schemas.microsoft.com/office/drawing/2014/main" id="{BA18671A-5ADD-43D4-8FF2-3E2C32AFA14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40436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392572"/>
            <a:ext cx="10799484" cy="4062651"/>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维持科学交流和传播水准</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维持和提高科技工作的质量和进步</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对提高学术期刊的整体发展水平大有裨益</a:t>
            </a:r>
            <a:endParaRPr lang="zh-CN" altLang="zh-CN" sz="3200" b="1"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很大程度上保证了对科技劳动结果的价值确认、分配稀资源等方面的</a:t>
            </a:r>
            <a:r>
              <a:rPr lang="zh-CN" altLang="en-US"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相对公正性和客观性</a:t>
            </a: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a:buClr>
                <a:schemeClr val="accent1">
                  <a:lumMod val="75000"/>
                </a:schemeClr>
              </a:buClr>
            </a:pPr>
            <a:endParaRPr lang="en-US" altLang="zh-CN" dirty="0"/>
          </a:p>
        </p:txBody>
      </p:sp>
      <p:sp>
        <p:nvSpPr>
          <p:cNvPr id="4" name="文本框 3">
            <a:extLst>
              <a:ext uri="{FF2B5EF4-FFF2-40B4-BE49-F238E27FC236}">
                <a16:creationId xmlns:a16="http://schemas.microsoft.com/office/drawing/2014/main" id="{A24AC5AF-6BBF-4C4B-A434-F1B6C621C5C2}"/>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51154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219434"/>
            <a:ext cx="10799484" cy="923330"/>
          </a:xfrm>
          <a:prstGeom prst="rect">
            <a:avLst/>
          </a:prstGeom>
          <a:noFill/>
        </p:spPr>
        <p:txBody>
          <a:bodyPr wrap="square" rtlCol="0">
            <a:spAutoFit/>
          </a:bodyPr>
          <a:lstStyle/>
          <a:p>
            <a:pPr>
              <a:lnSpc>
                <a:spcPct val="150000"/>
              </a:lnSpc>
              <a:buClr>
                <a:schemeClr val="accent1">
                  <a:lumMod val="75000"/>
                </a:schemeClr>
              </a:buClr>
            </a:pP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开放同行评审出现于</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世纪末，其主要特点是公开，如</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公开审稿人的评审意见</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endParaRPr lang="zh-CN" altLang="zh-CN" sz="2400" dirty="0">
              <a:solidFill>
                <a:schemeClr val="accent6">
                  <a:lumMod val="75000"/>
                </a:schemeClr>
              </a:solidFill>
              <a:latin typeface="Times New Roman" panose="02020603050405020304" pitchFamily="18" charset="0"/>
              <a:ea typeface="微软雅黑" panose="020B0503020204020204" pitchFamily="34" charset="-122"/>
            </a:endParaRPr>
          </a:p>
          <a:p>
            <a:pPr>
              <a:buClr>
                <a:schemeClr val="accent1">
                  <a:lumMod val="75000"/>
                </a:schemeClr>
              </a:buClr>
            </a:pPr>
            <a:endParaRPr lang="en-US" altLang="zh-CN" dirty="0"/>
          </a:p>
        </p:txBody>
      </p:sp>
      <p:pic>
        <p:nvPicPr>
          <p:cNvPr id="3" name="图片 2">
            <a:extLst>
              <a:ext uri="{FF2B5EF4-FFF2-40B4-BE49-F238E27FC236}">
                <a16:creationId xmlns:a16="http://schemas.microsoft.com/office/drawing/2014/main" id="{E0CF0A93-5061-45C7-9FED-06698724A4A1}"/>
              </a:ext>
            </a:extLst>
          </p:cNvPr>
          <p:cNvPicPr>
            <a:picLocks noChangeAspect="1"/>
          </p:cNvPicPr>
          <p:nvPr/>
        </p:nvPicPr>
        <p:blipFill>
          <a:blip r:embed="rId3"/>
          <a:stretch>
            <a:fillRect/>
          </a:stretch>
        </p:blipFill>
        <p:spPr>
          <a:xfrm>
            <a:off x="590559" y="2358500"/>
            <a:ext cx="11010881" cy="3060787"/>
          </a:xfrm>
          <a:prstGeom prst="rect">
            <a:avLst/>
          </a:prstGeom>
        </p:spPr>
      </p:pic>
      <p:sp>
        <p:nvSpPr>
          <p:cNvPr id="5" name="文本框 4">
            <a:extLst>
              <a:ext uri="{FF2B5EF4-FFF2-40B4-BE49-F238E27FC236}">
                <a16:creationId xmlns:a16="http://schemas.microsoft.com/office/drawing/2014/main" id="{0CAC2DDB-1101-42F4-A49E-35EC18BCEAE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34782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468074"/>
            <a:ext cx="10480589" cy="5147563"/>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提升论文质量，减少学术不端行为</a:t>
            </a:r>
            <a:endParaRPr lang="zh-CN" altLang="zh-CN" sz="3200"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有效避免审稿人的责任滥用及问责问题</a:t>
            </a:r>
            <a:endParaRPr lang="zh-CN"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创造学术对话，促进知识交流</a:t>
            </a:r>
            <a:endParaRPr lang="en-US"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激发高质量、有建设性的审稿意见</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提升同行评议的系统研究</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buClr>
                <a:schemeClr val="accent1">
                  <a:lumMod val="75000"/>
                </a:schemeClr>
              </a:buClr>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EEDA9F4-ADAF-405B-8A01-5AA01738865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160924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85860"/>
            <a:ext cx="10515600" cy="5061482"/>
          </a:xfrm>
        </p:spPr>
        <p:txBody>
          <a:bodyPr/>
          <a:lstStyle/>
          <a:p>
            <a:endParaRPr lang="zh-CN" altLang="en-US" dirty="0"/>
          </a:p>
          <a:p>
            <a:r>
              <a:rPr lang="en-US" altLang="zh-CN" dirty="0"/>
              <a:t>[1]</a:t>
            </a:r>
            <a:r>
              <a:rPr lang="zh-CN" altLang="en-US" dirty="0"/>
              <a:t>胡克兴</a:t>
            </a:r>
            <a:r>
              <a:rPr lang="en-US" altLang="zh-CN" dirty="0"/>
              <a:t>,</a:t>
            </a:r>
            <a:r>
              <a:rPr lang="zh-CN" altLang="en-US" dirty="0"/>
              <a:t>刘徽</a:t>
            </a:r>
            <a:r>
              <a:rPr lang="en-US" altLang="zh-CN" dirty="0"/>
              <a:t>,</a:t>
            </a:r>
            <a:r>
              <a:rPr lang="zh-CN" altLang="en-US" dirty="0"/>
              <a:t>卢珊</a:t>
            </a:r>
            <a:r>
              <a:rPr lang="en-US" altLang="zh-CN" dirty="0"/>
              <a:t>,</a:t>
            </a:r>
            <a:r>
              <a:rPr lang="zh-CN" altLang="en-US" dirty="0"/>
              <a:t>李响</a:t>
            </a:r>
            <a:r>
              <a:rPr lang="en-US" altLang="zh-CN" dirty="0"/>
              <a:t>,</a:t>
            </a:r>
            <a:r>
              <a:rPr lang="zh-CN" altLang="en-US" dirty="0"/>
              <a:t>孟凡霞</a:t>
            </a:r>
            <a:r>
              <a:rPr lang="en-US" altLang="zh-CN" dirty="0"/>
              <a:t>,</a:t>
            </a:r>
            <a:r>
              <a:rPr lang="zh-CN" altLang="en-US" dirty="0"/>
              <a:t>韩丽</a:t>
            </a:r>
            <a:r>
              <a:rPr lang="en-US" altLang="zh-CN" dirty="0"/>
              <a:t>,</a:t>
            </a:r>
            <a:r>
              <a:rPr lang="zh-CN" altLang="en-US" dirty="0"/>
              <a:t>盛怡瑾</a:t>
            </a:r>
            <a:r>
              <a:rPr lang="en-US" altLang="zh-CN" dirty="0"/>
              <a:t>.</a:t>
            </a:r>
            <a:r>
              <a:rPr lang="zh-CN" altLang="en-US" dirty="0"/>
              <a:t>开放科学环境中的科技期刊同行评议研究</a:t>
            </a:r>
            <a:r>
              <a:rPr lang="en-US" altLang="zh-CN" dirty="0"/>
              <a:t>[J].</a:t>
            </a:r>
            <a:r>
              <a:rPr lang="zh-CN" altLang="en-US" dirty="0"/>
              <a:t>编辑学报</a:t>
            </a:r>
            <a:r>
              <a:rPr lang="en-US" altLang="zh-CN" dirty="0"/>
              <a:t>,2019,31(06):610-613.</a:t>
            </a:r>
          </a:p>
          <a:p>
            <a:r>
              <a:rPr lang="en-US" altLang="zh-CN" dirty="0"/>
              <a:t>[2]McGillivray B, De Ranieri E. Uptake and outcome of manuscripts in Nature journals by review model and author characteristics[J]. Research Integrity and Peer Review, 2018, 3(1):5.</a:t>
            </a:r>
          </a:p>
          <a:p>
            <a:r>
              <a:rPr lang="en-US" altLang="zh-CN" dirty="0"/>
              <a:t>[3]</a:t>
            </a:r>
            <a:r>
              <a:rPr lang="zh-CN" altLang="en-US" dirty="0"/>
              <a:t>刘丽萍</a:t>
            </a:r>
            <a:r>
              <a:rPr lang="en-US" altLang="zh-CN" dirty="0"/>
              <a:t>,</a:t>
            </a:r>
            <a:r>
              <a:rPr lang="zh-CN" altLang="en-US" dirty="0"/>
              <a:t>刘春丽</a:t>
            </a:r>
            <a:r>
              <a:rPr lang="en-US" altLang="zh-CN" dirty="0"/>
              <a:t>.</a:t>
            </a:r>
            <a:r>
              <a:rPr lang="zh-CN" altLang="en-US" dirty="0"/>
              <a:t>开放同行评议利弊分析与建议</a:t>
            </a:r>
            <a:r>
              <a:rPr lang="en-US" altLang="zh-CN" dirty="0"/>
              <a:t>[J].</a:t>
            </a:r>
            <a:r>
              <a:rPr lang="zh-CN" altLang="en-US" dirty="0"/>
              <a:t>中国科技期刊研究</a:t>
            </a:r>
            <a:r>
              <a:rPr lang="en-US" altLang="zh-CN" dirty="0"/>
              <a:t>,2017,28(05):389-395.</a:t>
            </a:r>
          </a:p>
          <a:p>
            <a:r>
              <a:rPr lang="en-US" altLang="zh-CN" dirty="0"/>
              <a:t>https://zhuanlan.zhihu.com/p/45018686</a:t>
            </a:r>
          </a:p>
          <a:p>
            <a:endParaRPr lang="zh-CN" altLang="en-US" dirty="0"/>
          </a:p>
        </p:txBody>
      </p:sp>
      <p:sp>
        <p:nvSpPr>
          <p:cNvPr id="9" name="文本框 8">
            <a:extLst>
              <a:ext uri="{FF2B5EF4-FFF2-40B4-BE49-F238E27FC236}">
                <a16:creationId xmlns:a16="http://schemas.microsoft.com/office/drawing/2014/main" id="{CD4230AD-FB81-42A3-B23E-2B379E83292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参考文献</a:t>
            </a:r>
          </a:p>
          <a:p>
            <a:endParaRPr lang="zh-CN" altLang="en-US" dirty="0"/>
          </a:p>
        </p:txBody>
      </p:sp>
    </p:spTree>
    <p:extLst>
      <p:ext uri="{BB962C8B-B14F-4D97-AF65-F5344CB8AC3E}">
        <p14:creationId xmlns:p14="http://schemas.microsoft.com/office/powerpoint/2010/main" val="1261922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缺乏经济性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缺乏合适的审稿人</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降低学术交流效率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600" dirty="0">
                <a:solidFill>
                  <a:srgbClr val="FFFFFF"/>
                </a:solidFill>
                <a:latin typeface="微软雅黑" panose="020B0503020204020204" pitchFamily="34" charset="-122"/>
                <a:ea typeface="微软雅黑" panose="020B0503020204020204" pitchFamily="34" charset="-122"/>
              </a:rPr>
              <a:t>对创新的鼓励不足</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en-US" sz="2400" dirty="0">
                <a:latin typeface="+mj-ea"/>
                <a:ea typeface="+mj-ea"/>
              </a:rPr>
              <a:t>查思贤</a:t>
            </a:r>
            <a:endParaRPr lang="zh-CN" altLang="en-US" sz="2400" dirty="0"/>
          </a:p>
        </p:txBody>
      </p:sp>
      <p:sp>
        <p:nvSpPr>
          <p:cNvPr id="4" name="矩形 3"/>
          <p:cNvSpPr/>
          <p:nvPr/>
        </p:nvSpPr>
        <p:spPr>
          <a:xfrm>
            <a:off x="4988004" y="5378300"/>
            <a:ext cx="4493538" cy="461665"/>
          </a:xfrm>
          <a:prstGeom prst="rect">
            <a:avLst/>
          </a:prstGeom>
        </p:spPr>
        <p:txBody>
          <a:bodyPr wrap="none">
            <a:spAutoFit/>
          </a:bodyPr>
          <a:lstStyle/>
          <a:p>
            <a:r>
              <a:rPr lang="zh-CN" altLang="en-US" sz="2400" dirty="0">
                <a:latin typeface="+mj-ea"/>
                <a:ea typeface="+mj-ea"/>
              </a:rPr>
              <a:t>查思贤、陈秋伊、陈坦、常定坤</a:t>
            </a:r>
          </a:p>
        </p:txBody>
      </p:sp>
    </p:spTree>
    <p:extLst>
      <p:ext uri="{BB962C8B-B14F-4D97-AF65-F5344CB8AC3E}">
        <p14:creationId xmlns:p14="http://schemas.microsoft.com/office/powerpoint/2010/main" val="23187217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pic>
        <p:nvPicPr>
          <p:cNvPr id="8" name="图片 7"/>
          <p:cNvPicPr>
            <a:picLocks noChangeAspect="1"/>
          </p:cNvPicPr>
          <p:nvPr/>
        </p:nvPicPr>
        <p:blipFill>
          <a:blip r:embed="rId3"/>
          <a:stretch>
            <a:fillRect/>
          </a:stretch>
        </p:blipFill>
        <p:spPr>
          <a:xfrm>
            <a:off x="838200" y="1790163"/>
            <a:ext cx="3426249" cy="4505334"/>
          </a:xfrm>
          <a:prstGeom prst="rect">
            <a:avLst/>
          </a:prstGeom>
        </p:spPr>
      </p:pic>
      <p:sp>
        <p:nvSpPr>
          <p:cNvPr id="9" name="文本框 8"/>
          <p:cNvSpPr txBox="1"/>
          <p:nvPr/>
        </p:nvSpPr>
        <p:spPr>
          <a:xfrm>
            <a:off x="838200" y="1175020"/>
            <a:ext cx="4481848" cy="461665"/>
          </a:xfrm>
          <a:prstGeom prst="rect">
            <a:avLst/>
          </a:prstGeom>
          <a:noFill/>
        </p:spPr>
        <p:txBody>
          <a:bodyPr wrap="square" rtlCol="0">
            <a:spAutoFit/>
          </a:bodyPr>
          <a:lstStyle/>
          <a:p>
            <a:r>
              <a:rPr lang="zh-CN" altLang="en-US" sz="2400" dirty="0">
                <a:latin typeface="+mn-ea"/>
              </a:rPr>
              <a:t>来自师兄的真实案例：</a:t>
            </a:r>
          </a:p>
        </p:txBody>
      </p:sp>
      <p:graphicFrame>
        <p:nvGraphicFramePr>
          <p:cNvPr id="12" name="图示 11"/>
          <p:cNvGraphicFramePr/>
          <p:nvPr/>
        </p:nvGraphicFramePr>
        <p:xfrm>
          <a:off x="4264448" y="1175020"/>
          <a:ext cx="7275021" cy="5120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graphicFrame>
        <p:nvGraphicFramePr>
          <p:cNvPr id="15" name="图示 14"/>
          <p:cNvGraphicFramePr/>
          <p:nvPr/>
        </p:nvGraphicFramePr>
        <p:xfrm>
          <a:off x="838200" y="1609859"/>
          <a:ext cx="6429420" cy="4348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文本框 15"/>
          <p:cNvSpPr txBox="1"/>
          <p:nvPr/>
        </p:nvSpPr>
        <p:spPr>
          <a:xfrm>
            <a:off x="6213341" y="2046216"/>
            <a:ext cx="2209441" cy="646331"/>
          </a:xfrm>
          <a:prstGeom prst="rect">
            <a:avLst/>
          </a:prstGeom>
          <a:noFill/>
        </p:spPr>
        <p:txBody>
          <a:bodyPr wrap="square" rtlCol="0">
            <a:spAutoFit/>
          </a:bodyPr>
          <a:lstStyle/>
          <a:p>
            <a:r>
              <a:rPr lang="en-US" altLang="zh-CN" sz="3600" dirty="0">
                <a:latin typeface="+mn-ea"/>
              </a:rPr>
              <a:t>Ⅰ5756</a:t>
            </a:r>
            <a:endParaRPr lang="zh-CN" altLang="en-US" sz="3600" dirty="0">
              <a:latin typeface="+mn-ea"/>
            </a:endParaRPr>
          </a:p>
        </p:txBody>
      </p:sp>
      <p:sp>
        <p:nvSpPr>
          <p:cNvPr id="17" name="文本框 16"/>
          <p:cNvSpPr txBox="1"/>
          <p:nvPr/>
        </p:nvSpPr>
        <p:spPr>
          <a:xfrm>
            <a:off x="9401578" y="2782669"/>
            <a:ext cx="2176530" cy="646331"/>
          </a:xfrm>
          <a:prstGeom prst="rect">
            <a:avLst/>
          </a:prstGeom>
          <a:noFill/>
        </p:spPr>
        <p:txBody>
          <a:bodyPr wrap="square" rtlCol="0">
            <a:spAutoFit/>
          </a:bodyPr>
          <a:lstStyle/>
          <a:p>
            <a:r>
              <a:rPr lang="en-US" altLang="zh-CN" sz="3600" dirty="0">
                <a:latin typeface="+mn-ea"/>
              </a:rPr>
              <a:t>Ⅱ 693</a:t>
            </a:r>
            <a:endParaRPr lang="zh-CN" altLang="en-US" sz="3600" dirty="0">
              <a:latin typeface="+mn-ea"/>
            </a:endParaRPr>
          </a:p>
        </p:txBody>
      </p:sp>
      <p:sp>
        <p:nvSpPr>
          <p:cNvPr id="18" name="文本框 17"/>
          <p:cNvSpPr txBox="1"/>
          <p:nvPr/>
        </p:nvSpPr>
        <p:spPr>
          <a:xfrm>
            <a:off x="6187583" y="3580326"/>
            <a:ext cx="2730321" cy="646331"/>
          </a:xfrm>
          <a:prstGeom prst="rect">
            <a:avLst/>
          </a:prstGeom>
          <a:noFill/>
        </p:spPr>
        <p:txBody>
          <a:bodyPr wrap="square" rtlCol="0">
            <a:spAutoFit/>
          </a:bodyPr>
          <a:lstStyle/>
          <a:p>
            <a:r>
              <a:rPr lang="en-US" altLang="zh-CN" sz="3600" dirty="0">
                <a:latin typeface="+mn-ea"/>
              </a:rPr>
              <a:t>1,000,000+</a:t>
            </a:r>
            <a:endParaRPr lang="zh-CN" altLang="en-US" sz="3600" dirty="0">
              <a:latin typeface="+mn-ea"/>
            </a:endParaRPr>
          </a:p>
        </p:txBody>
      </p:sp>
      <p:sp>
        <p:nvSpPr>
          <p:cNvPr id="19" name="文本框 18"/>
          <p:cNvSpPr txBox="1"/>
          <p:nvPr/>
        </p:nvSpPr>
        <p:spPr>
          <a:xfrm>
            <a:off x="9401578" y="4866960"/>
            <a:ext cx="2176530" cy="646331"/>
          </a:xfrm>
          <a:prstGeom prst="rect">
            <a:avLst/>
          </a:prstGeom>
          <a:noFill/>
        </p:spPr>
        <p:txBody>
          <a:bodyPr wrap="square" rtlCol="0">
            <a:spAutoFit/>
          </a:bodyPr>
          <a:lstStyle/>
          <a:p>
            <a:r>
              <a:rPr lang="en-US" altLang="zh-CN" sz="3600" dirty="0">
                <a:latin typeface="+mn-ea"/>
              </a:rPr>
              <a:t>N review</a:t>
            </a:r>
            <a:endParaRPr lang="zh-CN" altLang="en-US" sz="36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847624" y="112399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84175" y="121286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933315" y="112399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847624" y="214436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84175" y="223322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933315" y="214436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847624" y="314251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84175" y="322978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933315" y="314251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847624" y="415176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84175" y="423904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933315" y="415176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847624" y="519593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84175" y="528321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933315" y="519593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63226" y="1274752"/>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4354" name="TextBox 106"/>
          <p:cNvSpPr txBox="1">
            <a:spLocks noChangeArrowheads="1"/>
          </p:cNvSpPr>
          <p:nvPr/>
        </p:nvSpPr>
        <p:spPr bwMode="auto">
          <a:xfrm>
            <a:off x="5041223" y="116684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63226" y="2325267"/>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同行评议的种类</a:t>
            </a:r>
          </a:p>
        </p:txBody>
      </p:sp>
      <p:sp>
        <p:nvSpPr>
          <p:cNvPr id="14356" name="TextBox 109"/>
          <p:cNvSpPr txBox="1">
            <a:spLocks noChangeArrowheads="1"/>
          </p:cNvSpPr>
          <p:nvPr/>
        </p:nvSpPr>
        <p:spPr bwMode="auto">
          <a:xfrm>
            <a:off x="5041223" y="216499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63226" y="3269461"/>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同行评议的优点</a:t>
            </a:r>
          </a:p>
        </p:txBody>
      </p:sp>
      <p:sp>
        <p:nvSpPr>
          <p:cNvPr id="14358" name="TextBox 116"/>
          <p:cNvSpPr txBox="1">
            <a:spLocks noChangeArrowheads="1"/>
          </p:cNvSpPr>
          <p:nvPr/>
        </p:nvSpPr>
        <p:spPr bwMode="auto">
          <a:xfrm>
            <a:off x="5041223" y="316155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63226" y="4289824"/>
            <a:ext cx="287771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4360" name="TextBox 118"/>
          <p:cNvSpPr txBox="1">
            <a:spLocks noChangeArrowheads="1"/>
          </p:cNvSpPr>
          <p:nvPr/>
        </p:nvSpPr>
        <p:spPr bwMode="auto">
          <a:xfrm>
            <a:off x="5041223" y="418191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63226" y="5364143"/>
            <a:ext cx="3992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关于对同行评议的建议</a:t>
            </a:r>
          </a:p>
        </p:txBody>
      </p:sp>
      <p:sp>
        <p:nvSpPr>
          <p:cNvPr id="14362" name="TextBox 120"/>
          <p:cNvSpPr txBox="1">
            <a:spLocks noChangeArrowheads="1"/>
          </p:cNvSpPr>
          <p:nvPr/>
        </p:nvSpPr>
        <p:spPr bwMode="auto">
          <a:xfrm>
            <a:off x="5041223" y="520386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2" grpId="0" bldLvl="0" animBg="1" autoUpdateAnimBg="0"/>
      <p:bldP spid="14353" grpId="0" autoUpdateAnimBg="0"/>
      <p:bldP spid="14354" grpId="0"/>
      <p:bldP spid="14355" grpId="0" autoUpdateAnimBg="0"/>
      <p:bldP spid="14356" grpId="0" bldLvl="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6239" r="7060"/>
          <a:stretch>
            <a:fillRect/>
          </a:stretch>
        </p:blipFill>
        <p:spPr>
          <a:xfrm>
            <a:off x="739762" y="2518118"/>
            <a:ext cx="7145741" cy="4152182"/>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graphicFrame>
        <p:nvGraphicFramePr>
          <p:cNvPr id="5" name="图示 4"/>
          <p:cNvGraphicFramePr/>
          <p:nvPr/>
        </p:nvGraphicFramePr>
        <p:xfrm>
          <a:off x="6822830" y="2528082"/>
          <a:ext cx="5138879" cy="3308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图片 3"/>
          <p:cNvPicPr>
            <a:picLocks noChangeAspect="1"/>
          </p:cNvPicPr>
          <p:nvPr/>
        </p:nvPicPr>
        <p:blipFill rotWithShape="1">
          <a:blip r:embed="rId9">
            <a:extLst>
              <a:ext uri="{28A0092B-C50C-407E-A947-70E740481C1C}">
                <a14:useLocalDpi xmlns:a14="http://schemas.microsoft.com/office/drawing/2010/main" val="0"/>
              </a:ext>
            </a:extLst>
          </a:blip>
          <a:srcRect b="22895"/>
          <a:stretch>
            <a:fillRect/>
          </a:stretch>
        </p:blipFill>
        <p:spPr>
          <a:xfrm>
            <a:off x="838200" y="1166786"/>
            <a:ext cx="10515600" cy="1351331"/>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25706" y="1166786"/>
            <a:ext cx="1328094" cy="1361296"/>
          </a:xfrm>
          <a:prstGeom prst="rect">
            <a:avLst/>
          </a:prstGeom>
        </p:spPr>
      </p:pic>
      <p:sp>
        <p:nvSpPr>
          <p:cNvPr id="3" name="文本框 2"/>
          <p:cNvSpPr txBox="1"/>
          <p:nvPr/>
        </p:nvSpPr>
        <p:spPr>
          <a:xfrm>
            <a:off x="1217434" y="2002497"/>
            <a:ext cx="6668069" cy="830997"/>
          </a:xfrm>
          <a:prstGeom prst="rect">
            <a:avLst/>
          </a:prstGeom>
          <a:noFill/>
        </p:spPr>
        <p:txBody>
          <a:bodyPr wrap="square" rtlCol="0">
            <a:spAutoFit/>
          </a:bodyPr>
          <a:lstStyle/>
          <a:p>
            <a:r>
              <a:rPr lang="en-US" altLang="zh-CN" sz="2400" dirty="0" err="1">
                <a:solidFill>
                  <a:schemeClr val="bg1"/>
                </a:solidFill>
                <a:latin typeface="+mn-ea"/>
              </a:rPr>
              <a:t>XENONnT</a:t>
            </a:r>
            <a:r>
              <a:rPr lang="zh-CN" altLang="en-US" sz="2400" dirty="0">
                <a:solidFill>
                  <a:schemeClr val="bg1"/>
                </a:solidFill>
                <a:latin typeface="+mn-ea"/>
              </a:rPr>
              <a:t>的异常信号：</a:t>
            </a:r>
            <a:r>
              <a:rPr lang="zh-CN" altLang="en-US" sz="2400" dirty="0">
                <a:solidFill>
                  <a:schemeClr val="bg1"/>
                </a:solidFill>
              </a:rPr>
              <a:t>重大事件，文章井喷</a:t>
            </a:r>
          </a:p>
          <a:p>
            <a:endParaRPr lang="zh-CN" altLang="en-US" sz="2400" dirty="0">
              <a:latin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sp>
        <p:nvSpPr>
          <p:cNvPr id="4" name="矩形 3"/>
          <p:cNvSpPr/>
          <p:nvPr/>
        </p:nvSpPr>
        <p:spPr>
          <a:xfrm>
            <a:off x="6324600" y="3295856"/>
            <a:ext cx="5029200" cy="2308324"/>
          </a:xfrm>
          <a:prstGeom prst="rect">
            <a:avLst/>
          </a:prstGeom>
        </p:spPr>
        <p:txBody>
          <a:bodyPr wrap="square">
            <a:spAutoFit/>
          </a:bodyPr>
          <a:lstStyle/>
          <a:p>
            <a:r>
              <a:rPr lang="en-US" altLang="zh-CN" dirty="0" err="1">
                <a:solidFill>
                  <a:srgbClr val="000000"/>
                </a:solidFill>
                <a:latin typeface="+mn-ea"/>
              </a:rPr>
              <a:t>arXiv</a:t>
            </a:r>
            <a:r>
              <a:rPr lang="en-US" altLang="zh-CN" dirty="0">
                <a:solidFill>
                  <a:srgbClr val="000000"/>
                </a:solidFill>
                <a:latin typeface="+mn-ea"/>
              </a:rPr>
              <a:t> is a free distribution service and </a:t>
            </a:r>
            <a:r>
              <a:rPr lang="en-US" altLang="zh-CN" dirty="0">
                <a:solidFill>
                  <a:srgbClr val="FF0000"/>
                </a:solidFill>
                <a:latin typeface="+mn-ea"/>
              </a:rPr>
              <a:t>an open-access archive </a:t>
            </a:r>
            <a:r>
              <a:rPr lang="en-US" altLang="zh-CN" dirty="0">
                <a:solidFill>
                  <a:srgbClr val="000000"/>
                </a:solidFill>
                <a:latin typeface="+mn-ea"/>
              </a:rPr>
              <a:t>for 1,778,379 scholarly articles in the fields of physics, mathematics, computer science, quantitative biology, quantitative finance, statistics, electrical engineering and systems science, and economics. </a:t>
            </a:r>
          </a:p>
          <a:p>
            <a:endParaRPr lang="en-US" altLang="zh-CN" dirty="0">
              <a:solidFill>
                <a:srgbClr val="000000"/>
              </a:solidFill>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309"/>
            <a:ext cx="10058400" cy="117236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283" b="15896"/>
          <a:stretch>
            <a:fillRect/>
          </a:stretch>
        </p:blipFill>
        <p:spPr>
          <a:xfrm>
            <a:off x="838199" y="3271519"/>
            <a:ext cx="5257800" cy="2207180"/>
          </a:xfrm>
          <a:prstGeom prst="rect">
            <a:avLst/>
          </a:prstGeom>
        </p:spPr>
      </p:pic>
      <p:sp>
        <p:nvSpPr>
          <p:cNvPr id="11" name="矩形 10"/>
          <p:cNvSpPr/>
          <p:nvPr/>
        </p:nvSpPr>
        <p:spPr>
          <a:xfrm>
            <a:off x="2151458" y="5545832"/>
            <a:ext cx="7889083" cy="461665"/>
          </a:xfrm>
          <a:prstGeom prst="rect">
            <a:avLst/>
          </a:prstGeom>
        </p:spPr>
        <p:txBody>
          <a:bodyPr wrap="none">
            <a:spAutoFit/>
          </a:bodyPr>
          <a:lstStyle/>
          <a:p>
            <a:r>
              <a:rPr lang="en-US" altLang="zh-CN" sz="2400" dirty="0">
                <a:solidFill>
                  <a:srgbClr val="000000"/>
                </a:solidFill>
                <a:latin typeface="+mn-ea"/>
              </a:rPr>
              <a:t>Materials on this site are </a:t>
            </a:r>
            <a:r>
              <a:rPr lang="en-US" altLang="zh-CN" sz="2400" dirty="0">
                <a:solidFill>
                  <a:srgbClr val="FF0000"/>
                </a:solidFill>
                <a:latin typeface="+mn-ea"/>
              </a:rPr>
              <a:t>not peer-reviewed </a:t>
            </a:r>
            <a:r>
              <a:rPr lang="en-US" altLang="zh-CN" sz="2400" dirty="0">
                <a:solidFill>
                  <a:srgbClr val="000000"/>
                </a:solidFill>
                <a:latin typeface="+mn-ea"/>
              </a:rPr>
              <a:t>by </a:t>
            </a:r>
            <a:r>
              <a:rPr lang="en-US" altLang="zh-CN" sz="2400" dirty="0" err="1">
                <a:solidFill>
                  <a:srgbClr val="000000"/>
                </a:solidFill>
                <a:latin typeface="+mn-ea"/>
              </a:rPr>
              <a:t>arXiv</a:t>
            </a:r>
            <a:r>
              <a:rPr lang="en-US" altLang="zh-CN" sz="2400" dirty="0">
                <a:solidFill>
                  <a:srgbClr val="000000"/>
                </a:solidFill>
                <a:latin typeface="+mn-ea"/>
              </a:rPr>
              <a:t>.</a:t>
            </a:r>
            <a:endParaRPr lang="zh-CN" altLang="en-US" sz="2400" dirty="0">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6" name="图片 5"/>
          <p:cNvPicPr>
            <a:picLocks noChangeAspect="1"/>
          </p:cNvPicPr>
          <p:nvPr/>
        </p:nvPicPr>
        <p:blipFill>
          <a:blip r:embed="rId3"/>
          <a:stretch>
            <a:fillRect/>
          </a:stretch>
        </p:blipFill>
        <p:spPr>
          <a:xfrm>
            <a:off x="6607936" y="1549592"/>
            <a:ext cx="3493311" cy="381033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20" y="1928812"/>
            <a:ext cx="4514850" cy="3000375"/>
          </a:xfrm>
          <a:prstGeom prst="rect">
            <a:avLst/>
          </a:prstGeom>
        </p:spPr>
      </p:pic>
      <p:sp>
        <p:nvSpPr>
          <p:cNvPr id="7" name="文本框 6"/>
          <p:cNvSpPr txBox="1"/>
          <p:nvPr/>
        </p:nvSpPr>
        <p:spPr>
          <a:xfrm>
            <a:off x="3015069" y="5359922"/>
            <a:ext cx="6138930" cy="646331"/>
          </a:xfrm>
          <a:prstGeom prst="rect">
            <a:avLst/>
          </a:prstGeom>
          <a:noFill/>
        </p:spPr>
        <p:txBody>
          <a:bodyPr wrap="square" rtlCol="0">
            <a:spAutoFit/>
          </a:bodyPr>
          <a:lstStyle/>
          <a:p>
            <a:r>
              <a:rPr lang="zh-CN" altLang="en-US" sz="3600" dirty="0"/>
              <a:t>一篇文献，你需要看多长时间？</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5" name="图片 4"/>
          <p:cNvPicPr/>
          <p:nvPr/>
        </p:nvPicPr>
        <p:blipFill rotWithShape="1">
          <a:blip r:embed="rId3">
            <a:extLst>
              <a:ext uri="{28A0092B-C50C-407E-A947-70E740481C1C}">
                <a14:useLocalDpi xmlns:a14="http://schemas.microsoft.com/office/drawing/2010/main" val="0"/>
              </a:ext>
            </a:extLst>
          </a:blip>
          <a:srcRect b="7750"/>
          <a:stretch>
            <a:fillRect/>
          </a:stretch>
        </p:blipFill>
        <p:spPr bwMode="auto">
          <a:xfrm>
            <a:off x="838200" y="1671636"/>
            <a:ext cx="3810000" cy="3514725"/>
          </a:xfrm>
          <a:prstGeom prst="rect">
            <a:avLst/>
          </a:prstGeom>
          <a:ln>
            <a:noFill/>
          </a:ln>
        </p:spPr>
      </p:pic>
      <p:sp>
        <p:nvSpPr>
          <p:cNvPr id="6" name="矩形 5"/>
          <p:cNvSpPr/>
          <p:nvPr/>
        </p:nvSpPr>
        <p:spPr>
          <a:xfrm>
            <a:off x="5137597" y="5009882"/>
            <a:ext cx="838200" cy="32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4"/>
          <a:srcRect r="9048"/>
          <a:stretch>
            <a:fillRect/>
          </a:stretch>
        </p:blipFill>
        <p:spPr>
          <a:xfrm>
            <a:off x="6786093" y="1671636"/>
            <a:ext cx="3966095" cy="3515857"/>
          </a:xfrm>
          <a:prstGeom prst="rect">
            <a:avLst/>
          </a:prstGeom>
        </p:spPr>
      </p:pic>
      <p:sp>
        <p:nvSpPr>
          <p:cNvPr id="10" name="文本框 9"/>
          <p:cNvSpPr txBox="1"/>
          <p:nvPr/>
        </p:nvSpPr>
        <p:spPr>
          <a:xfrm>
            <a:off x="4292957" y="5513288"/>
            <a:ext cx="3606085" cy="646331"/>
          </a:xfrm>
          <a:prstGeom prst="rect">
            <a:avLst/>
          </a:prstGeom>
          <a:noFill/>
        </p:spPr>
        <p:txBody>
          <a:bodyPr wrap="square" rtlCol="0">
            <a:spAutoFit/>
          </a:bodyPr>
          <a:lstStyle/>
          <a:p>
            <a:r>
              <a:rPr lang="zh-CN" altLang="en-US" sz="3600" dirty="0"/>
              <a:t>同行评议怎么了？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50073"/>
          <a:stretch>
            <a:fillRect/>
          </a:stretch>
        </p:blipFill>
        <p:spPr>
          <a:xfrm>
            <a:off x="1113680" y="1614085"/>
            <a:ext cx="2948457" cy="3324225"/>
          </a:xfrm>
          <a:prstGeom prst="rect">
            <a:avLst/>
          </a:prstGeom>
        </p:spPr>
      </p:pic>
      <p:pic>
        <p:nvPicPr>
          <p:cNvPr id="7" name="图片 6"/>
          <p:cNvPicPr>
            <a:picLocks noChangeAspect="1"/>
          </p:cNvPicPr>
          <p:nvPr/>
        </p:nvPicPr>
        <p:blipFill>
          <a:blip r:embed="rId4"/>
          <a:stretch>
            <a:fillRect/>
          </a:stretch>
        </p:blipFill>
        <p:spPr>
          <a:xfrm>
            <a:off x="8011162" y="1614085"/>
            <a:ext cx="2987299" cy="3322608"/>
          </a:xfrm>
          <a:prstGeom prst="rect">
            <a:avLst/>
          </a:prstGeom>
        </p:spPr>
      </p:pic>
      <p:sp>
        <p:nvSpPr>
          <p:cNvPr id="8" name="文本框 7"/>
          <p:cNvSpPr txBox="1"/>
          <p:nvPr/>
        </p:nvSpPr>
        <p:spPr>
          <a:xfrm>
            <a:off x="838200" y="5227093"/>
            <a:ext cx="4795801" cy="400110"/>
          </a:xfrm>
          <a:prstGeom prst="rect">
            <a:avLst/>
          </a:prstGeom>
          <a:noFill/>
        </p:spPr>
        <p:txBody>
          <a:bodyPr wrap="square" rtlCol="0">
            <a:spAutoFit/>
          </a:bodyPr>
          <a:lstStyle/>
          <a:p>
            <a:r>
              <a:rPr lang="zh-CN" altLang="en-US" sz="2000" dirty="0">
                <a:latin typeface="+mn-ea"/>
              </a:rPr>
              <a:t>收益：期刊支付的酬劳和审稿人的名声</a:t>
            </a:r>
          </a:p>
        </p:txBody>
      </p:sp>
      <p:sp>
        <p:nvSpPr>
          <p:cNvPr id="9" name="文本框 8"/>
          <p:cNvSpPr txBox="1"/>
          <p:nvPr/>
        </p:nvSpPr>
        <p:spPr>
          <a:xfrm>
            <a:off x="7969438" y="5227093"/>
            <a:ext cx="3070746" cy="400110"/>
          </a:xfrm>
          <a:prstGeom prst="rect">
            <a:avLst/>
          </a:prstGeom>
          <a:noFill/>
        </p:spPr>
        <p:txBody>
          <a:bodyPr wrap="square" rtlCol="0">
            <a:spAutoFit/>
          </a:bodyPr>
          <a:lstStyle/>
          <a:p>
            <a:r>
              <a:rPr lang="zh-CN" altLang="en-US" sz="2000" dirty="0"/>
              <a:t>付出：大量的时间精力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84559"/>
            <a:ext cx="2136820" cy="1526300"/>
          </a:xfrm>
          <a:prstGeom prst="rect">
            <a:avLst/>
          </a:prstGeom>
        </p:spPr>
      </p:pic>
      <p:sp>
        <p:nvSpPr>
          <p:cNvPr id="6" name="矩形 5"/>
          <p:cNvSpPr/>
          <p:nvPr/>
        </p:nvSpPr>
        <p:spPr>
          <a:xfrm>
            <a:off x="3251785" y="1678377"/>
            <a:ext cx="5207516" cy="369332"/>
          </a:xfrm>
          <a:prstGeom prst="rect">
            <a:avLst/>
          </a:prstGeom>
        </p:spPr>
        <p:txBody>
          <a:bodyPr wrap="none">
            <a:spAutoFit/>
          </a:bodyPr>
          <a:lstStyle/>
          <a:p>
            <a:r>
              <a:rPr lang="en-US" altLang="zh-CN" dirty="0"/>
              <a:t>The condensed matter physics</a:t>
            </a:r>
            <a:r>
              <a:rPr lang="zh-CN" altLang="en-US" dirty="0"/>
              <a:t>：more is different</a:t>
            </a: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34032"/>
          <a:stretch>
            <a:fillRect/>
          </a:stretch>
        </p:blipFill>
        <p:spPr>
          <a:xfrm>
            <a:off x="9435352" y="2684424"/>
            <a:ext cx="2136820" cy="1935870"/>
          </a:xfrm>
          <a:prstGeom prst="rect">
            <a:avLst/>
          </a:prstGeom>
        </p:spPr>
      </p:pic>
      <p:sp>
        <p:nvSpPr>
          <p:cNvPr id="8" name="文本框 7"/>
          <p:cNvSpPr txBox="1"/>
          <p:nvPr/>
        </p:nvSpPr>
        <p:spPr>
          <a:xfrm>
            <a:off x="3628053" y="3357357"/>
            <a:ext cx="5807299" cy="369332"/>
          </a:xfrm>
          <a:prstGeom prst="rect">
            <a:avLst/>
          </a:prstGeom>
          <a:noFill/>
        </p:spPr>
        <p:txBody>
          <a:bodyPr wrap="square" rtlCol="0">
            <a:spAutoFit/>
          </a:bodyPr>
          <a:lstStyle/>
          <a:p>
            <a:r>
              <a:rPr lang="en-US" altLang="zh-CN" dirty="0"/>
              <a:t>The theory of everything: the string theory, the big bang</a:t>
            </a:r>
            <a:endParaRPr lang="zh-CN" altLang="en-US" dirty="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73189"/>
            <a:ext cx="2136820" cy="2492957"/>
          </a:xfrm>
          <a:prstGeom prst="rect">
            <a:avLst/>
          </a:prstGeom>
        </p:spPr>
      </p:pic>
      <p:sp>
        <p:nvSpPr>
          <p:cNvPr id="12" name="文本框 11"/>
          <p:cNvSpPr txBox="1"/>
          <p:nvPr/>
        </p:nvSpPr>
        <p:spPr>
          <a:xfrm>
            <a:off x="3251785" y="4872251"/>
            <a:ext cx="5005111" cy="369332"/>
          </a:xfrm>
          <a:prstGeom prst="rect">
            <a:avLst/>
          </a:prstGeom>
          <a:noFill/>
        </p:spPr>
        <p:txBody>
          <a:bodyPr wrap="square" rtlCol="0">
            <a:spAutoFit/>
          </a:bodyPr>
          <a:lstStyle/>
          <a:p>
            <a:r>
              <a:rPr lang="zh-CN" altLang="en-US" dirty="0"/>
              <a:t>万物起源量子比特，弦网凝聚万物生</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7" name="组合 6"/>
          <p:cNvGrpSpPr/>
          <p:nvPr/>
        </p:nvGrpSpPr>
        <p:grpSpPr>
          <a:xfrm>
            <a:off x="4715894" y="1402103"/>
            <a:ext cx="7001852" cy="3418135"/>
            <a:chOff x="819134" y="1312042"/>
            <a:chExt cx="7001852" cy="3418135"/>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79947"/>
            <a:stretch>
              <a:fillRect/>
            </a:stretch>
          </p:blipFill>
          <p:spPr>
            <a:xfrm>
              <a:off x="819134" y="1312042"/>
              <a:ext cx="7001852" cy="1046846"/>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54577"/>
            <a:stretch>
              <a:fillRect/>
            </a:stretch>
          </p:blipFill>
          <p:spPr>
            <a:xfrm>
              <a:off x="819134" y="2358888"/>
              <a:ext cx="7001852" cy="2371289"/>
            </a:xfrm>
            <a:prstGeom prst="rect">
              <a:avLst/>
            </a:prstGeom>
          </p:spPr>
        </p:pic>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08" y="1924237"/>
            <a:ext cx="2136820" cy="2492957"/>
          </a:xfrm>
          <a:prstGeom prst="rect">
            <a:avLst/>
          </a:prstGeom>
        </p:spPr>
      </p:pic>
      <p:sp>
        <p:nvSpPr>
          <p:cNvPr id="10" name="文本框 9"/>
          <p:cNvSpPr txBox="1"/>
          <p:nvPr/>
        </p:nvSpPr>
        <p:spPr>
          <a:xfrm>
            <a:off x="609977" y="4836464"/>
            <a:ext cx="5248701" cy="1569660"/>
          </a:xfrm>
          <a:prstGeom prst="rect">
            <a:avLst/>
          </a:prstGeom>
          <a:noFill/>
        </p:spPr>
        <p:txBody>
          <a:bodyPr wrap="square" rtlCol="0">
            <a:spAutoFit/>
          </a:bodyPr>
          <a:lstStyle/>
          <a:p>
            <a:r>
              <a:rPr lang="en-US" altLang="zh-CN" sz="1600" dirty="0">
                <a:solidFill>
                  <a:schemeClr val="tx1">
                    <a:lumMod val="50000"/>
                    <a:lumOff val="50000"/>
                  </a:schemeClr>
                </a:solidFill>
                <a:latin typeface="+mn-ea"/>
              </a:rPr>
              <a:t>1991</a:t>
            </a:r>
            <a:r>
              <a:rPr lang="zh-CN" altLang="en-US" sz="1600" dirty="0">
                <a:solidFill>
                  <a:schemeClr val="tx1">
                    <a:lumMod val="50000"/>
                    <a:lumOff val="50000"/>
                  </a:schemeClr>
                </a:solidFill>
                <a:latin typeface="+mn-ea"/>
              </a:rPr>
              <a:t>年            美国麻省理工学院任教</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                       </a:t>
            </a:r>
            <a:r>
              <a:rPr lang="zh-CN" altLang="en-US" sz="1600" dirty="0">
                <a:solidFill>
                  <a:schemeClr val="tx1">
                    <a:lumMod val="50000"/>
                    <a:lumOff val="50000"/>
                  </a:schemeClr>
                </a:solidFill>
                <a:latin typeface="+mn-ea"/>
              </a:rPr>
              <a:t>先后担任助理教授、副教授、教授</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2002</a:t>
            </a:r>
            <a:r>
              <a:rPr lang="zh-CN" altLang="en-US" sz="1600" dirty="0">
                <a:solidFill>
                  <a:schemeClr val="tx1">
                    <a:lumMod val="50000"/>
                    <a:lumOff val="50000"/>
                  </a:schemeClr>
                </a:solidFill>
                <a:latin typeface="+mn-ea"/>
              </a:rPr>
              <a:t>年            当选美国物理学会会士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2017</a:t>
            </a:r>
            <a:r>
              <a:rPr lang="zh-CN" altLang="en-US" sz="1600" dirty="0">
                <a:solidFill>
                  <a:schemeClr val="tx1">
                    <a:lumMod val="50000"/>
                    <a:lumOff val="50000"/>
                  </a:schemeClr>
                </a:solidFill>
                <a:latin typeface="+mn-ea"/>
              </a:rPr>
              <a:t>年            获凝聚态物理最高奖项</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巴克利奖</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            当选美国科学院院士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月</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日  获狄拉克奖章</a:t>
            </a:r>
          </a:p>
        </p:txBody>
      </p:sp>
      <p:sp>
        <p:nvSpPr>
          <p:cNvPr id="11" name="文本框 10"/>
          <p:cNvSpPr txBox="1"/>
          <p:nvPr/>
        </p:nvSpPr>
        <p:spPr>
          <a:xfrm>
            <a:off x="5909481" y="5223282"/>
            <a:ext cx="5950424" cy="461665"/>
          </a:xfrm>
          <a:prstGeom prst="rect">
            <a:avLst/>
          </a:prstGeom>
          <a:noFill/>
        </p:spPr>
        <p:txBody>
          <a:bodyPr wrap="square" rtlCol="0">
            <a:spAutoFit/>
          </a:bodyPr>
          <a:lstStyle/>
          <a:p>
            <a:r>
              <a:rPr lang="zh-CN" altLang="en-US" sz="2400" dirty="0"/>
              <a:t>给了很多大胆的创新工作一个发表的平台</a:t>
            </a:r>
          </a:p>
        </p:txBody>
      </p:sp>
      <p:sp>
        <p:nvSpPr>
          <p:cNvPr id="12" name="矩形 11"/>
          <p:cNvSpPr/>
          <p:nvPr/>
        </p:nvSpPr>
        <p:spPr>
          <a:xfrm>
            <a:off x="6096000" y="3143420"/>
            <a:ext cx="2897875" cy="254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5" name="组合 4"/>
          <p:cNvGrpSpPr/>
          <p:nvPr/>
        </p:nvGrpSpPr>
        <p:grpSpPr>
          <a:xfrm>
            <a:off x="333560" y="1557273"/>
            <a:ext cx="5734319" cy="3184386"/>
            <a:chOff x="361681" y="1674217"/>
            <a:chExt cx="7030792" cy="3696216"/>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1332"/>
            <a:stretch>
              <a:fillRect/>
            </a:stretch>
          </p:blipFill>
          <p:spPr>
            <a:xfrm>
              <a:off x="361681" y="1674217"/>
              <a:ext cx="7030792" cy="3696216"/>
            </a:xfrm>
            <a:prstGeom prst="rect">
              <a:avLst/>
            </a:prstGeom>
          </p:spPr>
        </p:pic>
        <p:sp>
          <p:nvSpPr>
            <p:cNvPr id="12" name="矩形 11"/>
            <p:cNvSpPr/>
            <p:nvPr/>
          </p:nvSpPr>
          <p:spPr>
            <a:xfrm>
              <a:off x="677839" y="4030525"/>
              <a:ext cx="6364406" cy="2412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040092" y="2155011"/>
            <a:ext cx="5424027" cy="3508809"/>
            <a:chOff x="7228008" y="1952005"/>
            <a:chExt cx="6754168" cy="3962953"/>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008" y="1952005"/>
              <a:ext cx="6754168" cy="3962953"/>
            </a:xfrm>
            <a:prstGeom prst="rect">
              <a:avLst/>
            </a:prstGeom>
          </p:spPr>
        </p:pic>
        <p:sp>
          <p:nvSpPr>
            <p:cNvPr id="16" name="矩形 15"/>
            <p:cNvSpPr/>
            <p:nvPr/>
          </p:nvSpPr>
          <p:spPr>
            <a:xfrm>
              <a:off x="7371533" y="3792395"/>
              <a:ext cx="6610643" cy="820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591419" y="5678832"/>
            <a:ext cx="5754791" cy="461665"/>
          </a:xfrm>
          <a:prstGeom prst="rect">
            <a:avLst/>
          </a:prstGeom>
          <a:noFill/>
        </p:spPr>
        <p:txBody>
          <a:bodyPr wrap="square" rtlCol="0">
            <a:spAutoFit/>
          </a:bodyPr>
          <a:lstStyle/>
          <a:p>
            <a:r>
              <a:rPr lang="zh-CN" altLang="en-US" sz="2400" dirty="0"/>
              <a:t>评审人答复：你的工作不重要，不抓眼球</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sp>
        <p:nvSpPr>
          <p:cNvPr id="11" name="矩形 10"/>
          <p:cNvSpPr/>
          <p:nvPr/>
        </p:nvSpPr>
        <p:spPr>
          <a:xfrm>
            <a:off x="5736609" y="1348001"/>
            <a:ext cx="5617192" cy="5016758"/>
          </a:xfrm>
          <a:prstGeom prst="rect">
            <a:avLst/>
          </a:prstGeom>
        </p:spPr>
        <p:txBody>
          <a:bodyPr wrap="square">
            <a:spAutoFit/>
          </a:bodyPr>
          <a:lstStyle/>
          <a:p>
            <a:r>
              <a:rPr lang="en-US" altLang="zh-CN" sz="1600" b="1" dirty="0">
                <a:solidFill>
                  <a:srgbClr val="505050"/>
                </a:solidFill>
                <a:latin typeface="+mn-ea"/>
              </a:rPr>
              <a:t>Xiao-Gang Wen</a:t>
            </a:r>
            <a:r>
              <a:rPr lang="en-US" altLang="zh-CN" sz="1600" dirty="0">
                <a:solidFill>
                  <a:srgbClr val="505050"/>
                </a:solidFill>
                <a:latin typeface="+mn-ea"/>
              </a:rPr>
              <a:t>, born in Beijing, China, has </a:t>
            </a:r>
            <a:r>
              <a:rPr lang="en-US" altLang="zh-CN" sz="1600" dirty="0">
                <a:solidFill>
                  <a:srgbClr val="FF0000"/>
                </a:solidFill>
                <a:latin typeface="+mn-ea"/>
              </a:rPr>
              <a:t>pioneered the concept of topological order</a:t>
            </a:r>
            <a:r>
              <a:rPr lang="en-US" altLang="zh-CN" sz="1600" dirty="0">
                <a:solidFill>
                  <a:srgbClr val="505050"/>
                </a:solidFill>
                <a:latin typeface="+mn-ea"/>
              </a:rPr>
              <a:t> as a new principle to understand gapped quantum systems. </a:t>
            </a:r>
          </a:p>
          <a:p>
            <a:endParaRPr lang="en-US" altLang="zh-CN" sz="1600" dirty="0">
              <a:solidFill>
                <a:srgbClr val="505050"/>
              </a:solidFill>
              <a:latin typeface="+mn-ea"/>
            </a:endParaRPr>
          </a:p>
          <a:p>
            <a:r>
              <a:rPr lang="en-US" altLang="zh-CN" sz="1600" dirty="0">
                <a:solidFill>
                  <a:srgbClr val="505050"/>
                </a:solidFill>
                <a:latin typeface="+mn-ea"/>
              </a:rPr>
              <a:t>He found that states with topological order contain non-trivial boundary excitations, and he developed chiral </a:t>
            </a:r>
            <a:r>
              <a:rPr lang="en-US" altLang="zh-CN" sz="1600" dirty="0" err="1">
                <a:solidFill>
                  <a:srgbClr val="505050"/>
                </a:solidFill>
                <a:latin typeface="+mn-ea"/>
              </a:rPr>
              <a:t>Luttinger</a:t>
            </a:r>
            <a:r>
              <a:rPr lang="en-US" altLang="zh-CN" sz="1600" dirty="0">
                <a:solidFill>
                  <a:srgbClr val="505050"/>
                </a:solidFill>
                <a:latin typeface="+mn-ea"/>
              </a:rPr>
              <a:t> theory for the boundary states of quantum Hall systems. </a:t>
            </a:r>
          </a:p>
          <a:p>
            <a:endParaRPr lang="en-US" altLang="zh-CN" sz="1600" dirty="0">
              <a:solidFill>
                <a:srgbClr val="505050"/>
              </a:solidFill>
              <a:latin typeface="+mn-ea"/>
            </a:endParaRPr>
          </a:p>
          <a:p>
            <a:r>
              <a:rPr lang="en-US" altLang="zh-CN" sz="1600" dirty="0">
                <a:solidFill>
                  <a:srgbClr val="505050"/>
                </a:solidFill>
                <a:latin typeface="+mn-ea"/>
              </a:rPr>
              <a:t>He realized that </a:t>
            </a:r>
            <a:r>
              <a:rPr lang="en-US" altLang="zh-CN" sz="1600" dirty="0">
                <a:solidFill>
                  <a:srgbClr val="FF0000"/>
                </a:solidFill>
                <a:latin typeface="+mn-ea"/>
              </a:rPr>
              <a:t>quantum Hall states</a:t>
            </a:r>
            <a:r>
              <a:rPr lang="en-US" altLang="zh-CN" sz="1600" dirty="0">
                <a:solidFill>
                  <a:srgbClr val="505050"/>
                </a:solidFill>
                <a:latin typeface="+mn-ea"/>
              </a:rPr>
              <a:t> fall outside of the usual Landau paradigm for characterizing phases of matter, and he showed how to classify them.  </a:t>
            </a:r>
          </a:p>
          <a:p>
            <a:endParaRPr lang="en-US" altLang="zh-CN" sz="1600" dirty="0">
              <a:solidFill>
                <a:srgbClr val="505050"/>
              </a:solidFill>
              <a:latin typeface="+mn-ea"/>
            </a:endParaRPr>
          </a:p>
          <a:p>
            <a:r>
              <a:rPr lang="en-US" altLang="zh-CN" sz="1600" dirty="0">
                <a:solidFill>
                  <a:srgbClr val="505050"/>
                </a:solidFill>
                <a:latin typeface="+mn-ea"/>
              </a:rPr>
              <a:t>He unveiled deep connections between topological order and entanglement. More recently, he has developed the concept of symmetry protected topological phases. </a:t>
            </a:r>
          </a:p>
          <a:p>
            <a:endParaRPr lang="en-US" altLang="zh-CN" sz="1600" dirty="0">
              <a:solidFill>
                <a:srgbClr val="505050"/>
              </a:solidFill>
              <a:latin typeface="+mn-ea"/>
            </a:endParaRPr>
          </a:p>
          <a:p>
            <a:r>
              <a:rPr lang="en-US" altLang="zh-CN" sz="1600" dirty="0">
                <a:solidFill>
                  <a:srgbClr val="505050"/>
                </a:solidFill>
                <a:latin typeface="+mn-ea"/>
              </a:rPr>
              <a:t>These ideas have close connections to anomalies in quantum field theory.</a:t>
            </a:r>
            <a:endParaRPr lang="zh-CN" altLang="en-US" sz="1600" dirty="0">
              <a:latin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grpSp>
        <p:nvGrpSpPr>
          <p:cNvPr id="6" name="组合 5"/>
          <p:cNvGrpSpPr/>
          <p:nvPr/>
        </p:nvGrpSpPr>
        <p:grpSpPr>
          <a:xfrm>
            <a:off x="5600700" y="1348001"/>
            <a:ext cx="6134956" cy="3768410"/>
            <a:chOff x="5600700" y="1348001"/>
            <a:chExt cx="6134956" cy="376841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147" t="36356" b="29494"/>
            <a:stretch>
              <a:fillRect/>
            </a:stretch>
          </p:blipFill>
          <p:spPr>
            <a:xfrm>
              <a:off x="5600700" y="3824847"/>
              <a:ext cx="6126426" cy="12915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700" y="1348001"/>
              <a:ext cx="6134956" cy="2476846"/>
            </a:xfrm>
            <a:prstGeom prst="rect">
              <a:avLst/>
            </a:prstGeom>
          </p:spPr>
        </p:pic>
      </p:grpSp>
      <p:sp>
        <p:nvSpPr>
          <p:cNvPr id="7" name="文本框 6"/>
          <p:cNvSpPr txBox="1"/>
          <p:nvPr/>
        </p:nvSpPr>
        <p:spPr>
          <a:xfrm>
            <a:off x="5600700" y="5346525"/>
            <a:ext cx="6591300" cy="707886"/>
          </a:xfrm>
          <a:prstGeom prst="rect">
            <a:avLst/>
          </a:prstGeom>
          <a:noFill/>
        </p:spPr>
        <p:txBody>
          <a:bodyPr wrap="square" rtlCol="0">
            <a:spAutoFit/>
          </a:bodyPr>
          <a:lstStyle/>
          <a:p>
            <a:r>
              <a:rPr lang="zh-CN" altLang="en-US" sz="2000" dirty="0">
                <a:latin typeface="+mn-ea"/>
              </a:rPr>
              <a:t>审稿人：这篇文章用了很多花花哨哨弦论数学</a:t>
            </a:r>
            <a:endParaRPr lang="en-US" altLang="zh-CN" sz="2000" dirty="0">
              <a:latin typeface="+mn-ea"/>
            </a:endParaRPr>
          </a:p>
          <a:p>
            <a:r>
              <a:rPr lang="en-US" altLang="zh-CN" sz="2000" dirty="0">
                <a:latin typeface="+mn-ea"/>
              </a:rPr>
              <a:t>              </a:t>
            </a:r>
            <a:r>
              <a:rPr lang="zh-CN" altLang="en-US" sz="2000" dirty="0">
                <a:latin typeface="+mn-ea"/>
              </a:rPr>
              <a:t>看不出有什么物理意义。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广义概念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狭义概念</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评审流程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发展起源</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en-US" sz="2400" dirty="0">
                <a:latin typeface="+mj-ea"/>
                <a:ea typeface="+mj-ea"/>
              </a:rPr>
              <a:t>陈兰双</a:t>
            </a:r>
            <a:endParaRPr lang="zh-CN" altLang="en-US" sz="2400" dirty="0"/>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陈兰双、毕文东</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sp>
        <p:nvSpPr>
          <p:cNvPr id="8" name="矩形 7"/>
          <p:cNvSpPr/>
          <p:nvPr/>
        </p:nvSpPr>
        <p:spPr>
          <a:xfrm>
            <a:off x="687518" y="5096148"/>
            <a:ext cx="10816964" cy="830997"/>
          </a:xfrm>
          <a:prstGeom prst="rect">
            <a:avLst/>
          </a:prstGeom>
        </p:spPr>
        <p:txBody>
          <a:bodyPr wrap="square">
            <a:spAutoFit/>
          </a:bodyPr>
          <a:lstStyle/>
          <a:p>
            <a:pPr algn="ctr"/>
            <a:r>
              <a:rPr lang="zh-CN" altLang="en-US" sz="2400" dirty="0">
                <a:latin typeface="+mn-ea"/>
              </a:rPr>
              <a:t>新的科学理论鲜少通过说服其反对者而获胜</a:t>
            </a:r>
            <a:endParaRPr lang="en-US" altLang="zh-CN" sz="2400" dirty="0">
              <a:latin typeface="+mn-ea"/>
            </a:endParaRPr>
          </a:p>
          <a:p>
            <a:pPr algn="ctr"/>
            <a:r>
              <a:rPr lang="zh-CN" altLang="en-US" sz="2400" dirty="0">
                <a:latin typeface="+mn-ea"/>
              </a:rPr>
              <a:t>更常发生的情形是反对者们终于死去，而熟悉新理论的年轻一代们成长了起来</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0116"/>
            <a:ext cx="5098576" cy="193745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991" y="1436490"/>
            <a:ext cx="5098762" cy="36596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905510" y="2027555"/>
            <a:ext cx="10448290" cy="3648075"/>
          </a:xfrm>
          <a:prstGeom prst="rect">
            <a:avLst/>
          </a:prstGeom>
          <a:noFill/>
        </p:spPr>
        <p:txBody>
          <a:bodyPr wrap="square" rtlCol="0">
            <a:spAutoFit/>
          </a:bodyPr>
          <a:lstStyle/>
          <a:p>
            <a:pPr>
              <a:lnSpc>
                <a:spcPct val="170000"/>
              </a:lnSpc>
            </a:pPr>
            <a:r>
              <a:rPr lang="en-US" altLang="zh-CN" sz="2400" dirty="0">
                <a:latin typeface="+mn-ea"/>
                <a:cs typeface="+mn-ea"/>
              </a:rPr>
              <a:t>       </a:t>
            </a:r>
            <a:r>
              <a:rPr lang="zh-CN" altLang="en-US" sz="2400" dirty="0">
                <a:solidFill>
                  <a:schemeClr val="bg1"/>
                </a:solidFill>
                <a:latin typeface="+mn-ea"/>
                <a:cs typeface="+mn-ea"/>
              </a:rPr>
              <a:t>在科学界，同行评议是指利用</a:t>
            </a:r>
            <a:r>
              <a:rPr lang="zh-CN" altLang="en-US" sz="2800" b="1" i="1" dirty="0">
                <a:solidFill>
                  <a:schemeClr val="bg1"/>
                </a:solidFill>
                <a:latin typeface="+mn-ea"/>
                <a:cs typeface="+mn-ea"/>
              </a:rPr>
              <a:t>若干同行</a:t>
            </a:r>
            <a:r>
              <a:rPr lang="zh-CN" altLang="en-US" sz="2400" dirty="0">
                <a:solidFill>
                  <a:schemeClr val="bg1"/>
                </a:solidFill>
                <a:latin typeface="+mn-ea"/>
                <a:cs typeface="+mn-ea"/>
              </a:rPr>
              <a:t>(即有资格的人)的知识和智慧，按照一定的</a:t>
            </a:r>
            <a:r>
              <a:rPr lang="zh-CN" altLang="en-US" sz="2800" b="1" i="1" dirty="0">
                <a:solidFill>
                  <a:schemeClr val="bg1"/>
                </a:solidFill>
                <a:latin typeface="+mn-ea"/>
                <a:cs typeface="+mn-ea"/>
              </a:rPr>
              <a:t>评议准则</a:t>
            </a:r>
            <a:r>
              <a:rPr lang="zh-CN" altLang="en-US" sz="2400" dirty="0">
                <a:solidFill>
                  <a:schemeClr val="bg1"/>
                </a:solidFill>
                <a:latin typeface="+mn-ea"/>
                <a:cs typeface="+mn-ea"/>
              </a:rPr>
              <a:t>，对科学问题或科学成果的</a:t>
            </a:r>
            <a:r>
              <a:rPr lang="zh-CN" altLang="en-US" sz="2800" b="1" i="1" dirty="0">
                <a:solidFill>
                  <a:schemeClr val="bg1"/>
                </a:solidFill>
                <a:latin typeface="+mn-ea"/>
                <a:cs typeface="+mn-ea"/>
              </a:rPr>
              <a:t>潜在价值或现有价值</a:t>
            </a:r>
            <a:r>
              <a:rPr lang="zh-CN" altLang="en-US" sz="2400" dirty="0">
                <a:solidFill>
                  <a:schemeClr val="bg1"/>
                </a:solidFill>
                <a:latin typeface="+mn-ea"/>
                <a:cs typeface="+mn-ea"/>
              </a:rPr>
              <a:t>进行评价，对解决科学问题所使用方法的</a:t>
            </a:r>
            <a:r>
              <a:rPr lang="zh-CN" altLang="en-US" sz="2800" b="1" i="1" dirty="0">
                <a:solidFill>
                  <a:schemeClr val="bg1"/>
                </a:solidFill>
                <a:latin typeface="+mn-ea"/>
                <a:cs typeface="+mn-ea"/>
              </a:rPr>
              <a:t>科学性及可行性</a:t>
            </a:r>
            <a:r>
              <a:rPr lang="zh-CN" altLang="en-US" sz="2400" dirty="0">
                <a:solidFill>
                  <a:schemeClr val="bg1"/>
                </a:solidFill>
                <a:latin typeface="+mn-ea"/>
                <a:cs typeface="+mn-ea"/>
              </a:rPr>
              <a:t>给出判断的过程，是科学界对科研项目进行评审和对科研成果进行</a:t>
            </a:r>
            <a:r>
              <a:rPr lang="zh-CN" altLang="en-US" sz="2800" b="1" i="1" dirty="0">
                <a:solidFill>
                  <a:schemeClr val="bg1"/>
                </a:solidFill>
                <a:latin typeface="+mn-ea"/>
                <a:cs typeface="+mn-ea"/>
              </a:rPr>
              <a:t>评估</a:t>
            </a:r>
            <a:r>
              <a:rPr lang="zh-CN" altLang="en-US" sz="2400" dirty="0">
                <a:solidFill>
                  <a:schemeClr val="bg1"/>
                </a:solidFill>
                <a:latin typeface="+mn-ea"/>
                <a:cs typeface="+mn-ea"/>
              </a:rPr>
              <a:t>的一种基本方法，也是科学基金项目评审过程科学化和民主化的一个重要环节。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7565" y="1532255"/>
            <a:ext cx="10448290" cy="4615815"/>
          </a:xfrm>
          <a:prstGeom prst="rect">
            <a:avLst/>
          </a:prstGeom>
          <a:noFill/>
        </p:spPr>
        <p:txBody>
          <a:bodyPr wrap="square" rtlCol="0">
            <a:spAutoFit/>
          </a:bodyPr>
          <a:lstStyle/>
          <a:p>
            <a:pPr>
              <a:lnSpc>
                <a:spcPct val="150000"/>
              </a:lnSpc>
            </a:pPr>
            <a:r>
              <a:rPr lang="en-US" altLang="zh-CN" sz="2400" dirty="0">
                <a:latin typeface="+mn-ea"/>
                <a:cs typeface="+mn-ea"/>
              </a:rPr>
              <a:t>      </a:t>
            </a:r>
            <a:r>
              <a:rPr lang="zh-CN" altLang="en-US" sz="2800" b="1" i="1" dirty="0">
                <a:solidFill>
                  <a:schemeClr val="bg1"/>
                </a:solidFill>
                <a:latin typeface="+mn-ea"/>
                <a:cs typeface="+mn-ea"/>
              </a:rPr>
              <a:t>从广义上说</a:t>
            </a:r>
            <a:r>
              <a:rPr lang="zh-CN" altLang="en-US" sz="2400" dirty="0">
                <a:solidFill>
                  <a:schemeClr val="bg1"/>
                </a:solidFill>
                <a:latin typeface="+mn-ea"/>
                <a:cs typeface="+mn-ea"/>
              </a:rPr>
              <a:t>，同行评议是指，某一或若干领域的一些专家共同对涉及上述领域的一项知识产品进行评价的活动。所谓知识产品，指的是人们在进行知识活动中所获得的精神产品（如论文、论著、新工艺）和物质产品（如新产品、新材料）。</a:t>
            </a:r>
          </a:p>
          <a:p>
            <a:pPr marL="342900" indent="-342900">
              <a:lnSpc>
                <a:spcPct val="150000"/>
              </a:lnSpc>
              <a:buFont typeface="Wingdings" panose="05000000000000000000" charset="0"/>
              <a:buChar char="u"/>
            </a:pPr>
            <a:r>
              <a:rPr lang="zh-CN" altLang="en-US" sz="2400" dirty="0">
                <a:solidFill>
                  <a:schemeClr val="bg1"/>
                </a:solidFill>
                <a:latin typeface="+mn-ea"/>
                <a:cs typeface="+mn-ea"/>
              </a:rPr>
              <a:t>文章发表以后由专门组成的审议小组 (Journal Clubs) 对文章发表后的交流和应用效果进行评议；对投稿阶段的评审意见进行探讨（</a:t>
            </a:r>
            <a:r>
              <a:rPr lang="zh-CN" altLang="en-US" sz="2400" dirty="0">
                <a:solidFill>
                  <a:schemeClr val="bg1"/>
                </a:solidFill>
                <a:latin typeface="+mn-ea"/>
                <a:cs typeface="+mn-ea"/>
                <a:sym typeface="+mn-ea"/>
              </a:rPr>
              <a:t>医学科学类期刊尤为普遍）。</a:t>
            </a:r>
            <a:endParaRPr lang="zh-CN" altLang="en-US" sz="2400" dirty="0">
              <a:solidFill>
                <a:schemeClr val="bg1"/>
              </a:solidFill>
              <a:latin typeface="+mn-ea"/>
              <a:cs typeface="+mn-ea"/>
            </a:endParaRPr>
          </a:p>
          <a:p>
            <a:pPr marL="342900" indent="-342900">
              <a:lnSpc>
                <a:spcPct val="150000"/>
              </a:lnSpc>
              <a:buFont typeface="Wingdings" panose="05000000000000000000" charset="0"/>
              <a:buChar char="u"/>
            </a:pPr>
            <a:r>
              <a:rPr lang="zh-CN" altLang="en-US" sz="2400" dirty="0">
                <a:solidFill>
                  <a:schemeClr val="bg1"/>
                </a:solidFill>
                <a:latin typeface="+mn-ea"/>
                <a:cs typeface="+mn-ea"/>
              </a:rPr>
              <a:t>近年来新兴的免费期刊开创的公开评议或有些论文网站采纳的自荐评议。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67485"/>
            <a:ext cx="11050905" cy="4519295"/>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r"/>
            <a:r>
              <a:rPr kumimoji="1" lang="zh-CN" altLang="en-US" dirty="0"/>
              <a:t>同行评审的流程</a:t>
            </a:r>
          </a:p>
        </p:txBody>
      </p:sp>
      <p:sp>
        <p:nvSpPr>
          <p:cNvPr id="4" name="圆角矩形 3"/>
          <p:cNvSpPr/>
          <p:nvPr/>
        </p:nvSpPr>
        <p:spPr>
          <a:xfrm>
            <a:off x="81500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科研工作者总结研究工作并完成论文撰写</a:t>
            </a:r>
          </a:p>
        </p:txBody>
      </p:sp>
      <p:sp>
        <p:nvSpPr>
          <p:cNvPr id="5" name="圆角矩形 4"/>
          <p:cNvSpPr/>
          <p:nvPr/>
        </p:nvSpPr>
        <p:spPr>
          <a:xfrm>
            <a:off x="383819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论文被提交至某期刊</a:t>
            </a:r>
          </a:p>
        </p:txBody>
      </p:sp>
      <p:sp>
        <p:nvSpPr>
          <p:cNvPr id="6" name="圆角矩形 5"/>
          <p:cNvSpPr/>
          <p:nvPr/>
        </p:nvSpPr>
        <p:spPr>
          <a:xfrm>
            <a:off x="686138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期刊编辑初审论文</a:t>
            </a:r>
          </a:p>
        </p:txBody>
      </p:sp>
      <p:sp>
        <p:nvSpPr>
          <p:cNvPr id="7" name="圆角矩形 6"/>
          <p:cNvSpPr/>
          <p:nvPr/>
        </p:nvSpPr>
        <p:spPr>
          <a:xfrm>
            <a:off x="5463130" y="3317476"/>
            <a:ext cx="875569" cy="68580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接受</a:t>
            </a:r>
          </a:p>
        </p:txBody>
      </p:sp>
      <p:sp>
        <p:nvSpPr>
          <p:cNvPr id="8" name="圆角矩形 7"/>
          <p:cNvSpPr/>
          <p:nvPr/>
        </p:nvSpPr>
        <p:spPr>
          <a:xfrm>
            <a:off x="7017178" y="3317476"/>
            <a:ext cx="875569" cy="685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拒绝</a:t>
            </a:r>
          </a:p>
        </p:txBody>
      </p:sp>
      <p:sp>
        <p:nvSpPr>
          <p:cNvPr id="9" name="圆角矩形 8"/>
          <p:cNvSpPr/>
          <p:nvPr/>
        </p:nvSpPr>
        <p:spPr>
          <a:xfrm>
            <a:off x="3838199" y="3317476"/>
            <a:ext cx="875569" cy="685800"/>
          </a:xfrm>
          <a:prstGeom prst="round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修改</a:t>
            </a:r>
          </a:p>
        </p:txBody>
      </p:sp>
      <p:sp>
        <p:nvSpPr>
          <p:cNvPr id="11" name="右箭头 10"/>
          <p:cNvSpPr/>
          <p:nvPr/>
        </p:nvSpPr>
        <p:spPr>
          <a:xfrm>
            <a:off x="590091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2" name="右箭头 11"/>
          <p:cNvSpPr/>
          <p:nvPr/>
        </p:nvSpPr>
        <p:spPr>
          <a:xfrm>
            <a:off x="287772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3" name="圆角矩形 12"/>
          <p:cNvSpPr/>
          <p:nvPr/>
        </p:nvSpPr>
        <p:spPr>
          <a:xfrm>
            <a:off x="988457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期刊编辑将论文分配给领域专家进行同行评审</a:t>
            </a:r>
          </a:p>
        </p:txBody>
      </p:sp>
      <p:sp>
        <p:nvSpPr>
          <p:cNvPr id="14" name="圆角矩形 13"/>
          <p:cNvSpPr/>
          <p:nvPr/>
        </p:nvSpPr>
        <p:spPr>
          <a:xfrm>
            <a:off x="4879114"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编辑根据同行审阅人的意见作出决策</a:t>
            </a:r>
          </a:p>
        </p:txBody>
      </p:sp>
      <p:sp>
        <p:nvSpPr>
          <p:cNvPr id="15" name="右箭头 14"/>
          <p:cNvSpPr/>
          <p:nvPr/>
        </p:nvSpPr>
        <p:spPr>
          <a:xfrm>
            <a:off x="8931350" y="2020186"/>
            <a:ext cx="960474" cy="191386"/>
          </a:xfrm>
          <a:prstGeom prst="rightArrow">
            <a:avLst/>
          </a:prstGeom>
          <a:noFill/>
          <a:ln w="22225"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6" name="右箭头 15"/>
          <p:cNvSpPr/>
          <p:nvPr/>
        </p:nvSpPr>
        <p:spPr>
          <a:xfrm rot="7023592">
            <a:off x="9379249" y="3692393"/>
            <a:ext cx="2065324" cy="296274"/>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20" name="直线箭头连接符 19"/>
          <p:cNvCxnSpPr>
            <a:stCxn id="6" idx="2"/>
            <a:endCxn id="8" idx="0"/>
          </p:cNvCxnSpPr>
          <p:nvPr/>
        </p:nvCxnSpPr>
        <p:spPr>
          <a:xfrm flipH="1">
            <a:off x="7454963" y="2828260"/>
            <a:ext cx="437784" cy="489216"/>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4" idx="0"/>
            <a:endCxn id="8" idx="2"/>
          </p:cNvCxnSpPr>
          <p:nvPr/>
        </p:nvCxnSpPr>
        <p:spPr>
          <a:xfrm flipV="1">
            <a:off x="5910472" y="4003276"/>
            <a:ext cx="1544491" cy="75202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4" idx="0"/>
            <a:endCxn id="9" idx="2"/>
          </p:cNvCxnSpPr>
          <p:nvPr/>
        </p:nvCxnSpPr>
        <p:spPr>
          <a:xfrm flipH="1" flipV="1">
            <a:off x="4275984" y="4003276"/>
            <a:ext cx="1634488" cy="75202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4" idx="0"/>
            <a:endCxn id="7" idx="2"/>
          </p:cNvCxnSpPr>
          <p:nvPr/>
        </p:nvCxnSpPr>
        <p:spPr>
          <a:xfrm flipH="1" flipV="1">
            <a:off x="5900915" y="4003276"/>
            <a:ext cx="9557" cy="752020"/>
          </a:xfrm>
          <a:prstGeom prst="straightConnector1">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8590583"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同行评审人员返回对论文的评价结果和建议</a:t>
            </a:r>
          </a:p>
        </p:txBody>
      </p:sp>
      <p:sp>
        <p:nvSpPr>
          <p:cNvPr id="59" name="右箭头 58"/>
          <p:cNvSpPr/>
          <p:nvPr/>
        </p:nvSpPr>
        <p:spPr>
          <a:xfrm rot="10800000">
            <a:off x="6955079" y="5258200"/>
            <a:ext cx="1622251" cy="222652"/>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圆角矩形 59"/>
          <p:cNvSpPr/>
          <p:nvPr/>
        </p:nvSpPr>
        <p:spPr>
          <a:xfrm>
            <a:off x="1388892"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作者根据反馈意见修改论文并提交修改后的论文</a:t>
            </a:r>
          </a:p>
        </p:txBody>
      </p:sp>
      <p:cxnSp>
        <p:nvCxnSpPr>
          <p:cNvPr id="77" name="肘形连接符 76"/>
          <p:cNvCxnSpPr>
            <a:stCxn id="60" idx="2"/>
            <a:endCxn id="14" idx="2"/>
          </p:cNvCxnSpPr>
          <p:nvPr/>
        </p:nvCxnSpPr>
        <p:spPr>
          <a:xfrm rot="16200000" flipH="1">
            <a:off x="4165361" y="4381785"/>
            <a:ext cx="12700" cy="3490222"/>
          </a:xfrm>
          <a:prstGeom prst="bentConnector3">
            <a:avLst>
              <a:gd name="adj1" fmla="val 3469567"/>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9" idx="1"/>
            <a:endCxn id="60" idx="0"/>
          </p:cNvCxnSpPr>
          <p:nvPr/>
        </p:nvCxnSpPr>
        <p:spPr>
          <a:xfrm rot="10800000" flipV="1">
            <a:off x="2420251" y="3660376"/>
            <a:ext cx="1417949" cy="1094920"/>
          </a:xfrm>
          <a:prstGeom prst="bentConnector2">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224696" y="3342876"/>
            <a:ext cx="1469143" cy="119121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论文在期刊上发表</a:t>
            </a:r>
          </a:p>
        </p:txBody>
      </p:sp>
      <p:cxnSp>
        <p:nvCxnSpPr>
          <p:cNvPr id="29" name="肘形连接符 28"/>
          <p:cNvCxnSpPr>
            <a:stCxn id="7" idx="0"/>
            <a:endCxn id="25" idx="0"/>
          </p:cNvCxnSpPr>
          <p:nvPr/>
        </p:nvCxnSpPr>
        <p:spPr>
          <a:xfrm rot="16200000" flipH="1" flipV="1">
            <a:off x="3417392" y="859352"/>
            <a:ext cx="25400" cy="4941647"/>
          </a:xfrm>
          <a:prstGeom prst="bentConnector3">
            <a:avLst>
              <a:gd name="adj1" fmla="val -900000"/>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dissolve">
                                      <p:cBhvr>
                                        <p:cTn id="50" dur="500"/>
                                        <p:tgtEl>
                                          <p:spTgt spid="5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ssolv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dissolve">
                                      <p:cBhvr>
                                        <p:cTn id="61" dur="500"/>
                                        <p:tgtEl>
                                          <p:spTgt spid="27"/>
                                        </p:tgtEl>
                                      </p:cBhvr>
                                    </p:animEffect>
                                  </p:childTnLst>
                                </p:cTn>
                              </p:par>
                              <p:par>
                                <p:cTn id="62" presetID="9"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dissolve">
                                      <p:cBhvr>
                                        <p:cTn id="67" dur="500"/>
                                        <p:tgtEl>
                                          <p:spTgt spid="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dissolve">
                                      <p:cBhvr>
                                        <p:cTn id="75" dur="500"/>
                                        <p:tgtEl>
                                          <p:spTgt spid="8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dissolve">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dissolv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38" grpId="0" animBg="1"/>
      <p:bldP spid="59" grpId="0" animBg="1"/>
      <p:bldP spid="60"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r"/>
            <a:r>
              <a:rPr lang="zh-CN" altLang="en-US" dirty="0"/>
              <a:t>同行评议的起源</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
        <p:nvSpPr>
          <p:cNvPr id="4" name="圆角矩形 3"/>
          <p:cNvSpPr/>
          <p:nvPr/>
        </p:nvSpPr>
        <p:spPr>
          <a:xfrm>
            <a:off x="462280" y="1257300"/>
            <a:ext cx="11476990" cy="4806950"/>
          </a:xfrm>
          <a:prstGeom prst="roundRect">
            <a:avLst/>
          </a:prstGeom>
          <a:solidFill>
            <a:schemeClr val="accent4">
              <a:lumMod val="20000"/>
              <a:lumOff val="80000"/>
            </a:schemeClr>
          </a:solidFill>
          <a:ln>
            <a:noFill/>
          </a:ln>
          <a:effectLst>
            <a:innerShdw blurRad="1016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a:solidFill>
                  <a:schemeClr val="tx1">
                    <a:lumMod val="50000"/>
                  </a:schemeClr>
                </a:solidFill>
              </a:rPr>
              <a:t>     </a:t>
            </a:r>
            <a:r>
              <a:rPr lang="en-US" altLang="zh-CN" sz="2000">
                <a:solidFill>
                  <a:schemeClr val="tx1">
                    <a:lumMod val="50000"/>
                  </a:schemeClr>
                </a:solidFill>
              </a:rPr>
              <a:t> </a:t>
            </a:r>
            <a:r>
              <a:rPr lang="en-US" altLang="zh-CN" sz="2400">
                <a:solidFill>
                  <a:schemeClr val="tx1">
                    <a:lumMod val="50000"/>
                  </a:schemeClr>
                </a:solidFill>
                <a:latin typeface="+mn-ea"/>
                <a:cs typeface="+mn-ea"/>
              </a:rPr>
              <a:t>  </a:t>
            </a:r>
            <a:r>
              <a:rPr lang="zh-CN" altLang="en-US" sz="2400">
                <a:solidFill>
                  <a:schemeClr val="tx1">
                    <a:lumMod val="50000"/>
                  </a:schemeClr>
                </a:solidFill>
                <a:latin typeface="+mn-ea"/>
                <a:cs typeface="+mn-ea"/>
              </a:rPr>
              <a:t>同行评议作为评价事物的一种方法，最早始于</a:t>
            </a:r>
            <a:r>
              <a:rPr lang="zh-CN" altLang="en-US" sz="2800" b="1" i="1">
                <a:solidFill>
                  <a:schemeClr val="tx1">
                    <a:lumMod val="50000"/>
                  </a:schemeClr>
                </a:solidFill>
                <a:latin typeface="+mn-ea"/>
                <a:cs typeface="+mn-ea"/>
              </a:rPr>
              <a:t>15世纪欧洲</a:t>
            </a:r>
            <a:r>
              <a:rPr lang="zh-CN" altLang="en-US" sz="2400">
                <a:solidFill>
                  <a:schemeClr val="tx1">
                    <a:lumMod val="50000"/>
                  </a:schemeClr>
                </a:solidFill>
                <a:latin typeface="+mn-ea"/>
                <a:cs typeface="+mn-ea"/>
              </a:rPr>
              <a:t>专利申请的查新。而</a:t>
            </a:r>
            <a:r>
              <a:rPr lang="zh-CN" altLang="en-US" sz="2800" b="1" i="1">
                <a:solidFill>
                  <a:schemeClr val="tx1">
                    <a:lumMod val="50000"/>
                  </a:schemeClr>
                </a:solidFill>
                <a:latin typeface="+mn-ea"/>
                <a:cs typeface="+mn-ea"/>
              </a:rPr>
              <a:t>论文评审的同行评议</a:t>
            </a:r>
            <a:r>
              <a:rPr lang="zh-CN" altLang="en-US" sz="2400">
                <a:solidFill>
                  <a:schemeClr val="tx1">
                    <a:lumMod val="50000"/>
                  </a:schemeClr>
                </a:solidFill>
                <a:latin typeface="+mn-ea"/>
                <a:cs typeface="+mn-ea"/>
              </a:rPr>
              <a:t>最开始的雏形可以追溯到</a:t>
            </a:r>
            <a:r>
              <a:rPr lang="zh-CN" altLang="en-US" sz="2800" b="1" i="1">
                <a:solidFill>
                  <a:schemeClr val="tx1">
                    <a:lumMod val="50000"/>
                  </a:schemeClr>
                </a:solidFill>
                <a:latin typeface="+mn-ea"/>
                <a:cs typeface="+mn-ea"/>
              </a:rPr>
              <a:t>17世纪中叶</a:t>
            </a:r>
            <a:r>
              <a:rPr lang="zh-CN" altLang="en-US" sz="2400">
                <a:solidFill>
                  <a:schemeClr val="tx1">
                    <a:lumMod val="50000"/>
                  </a:schemeClr>
                </a:solidFill>
                <a:latin typeface="+mn-ea"/>
                <a:cs typeface="+mn-ea"/>
              </a:rPr>
              <a:t>，英国皇家学会刊物 (The Philosophical Transactions of the Royal Society, 简称为Phil. Trans. ) 的创刊时期。</a:t>
            </a:r>
          </a:p>
          <a:p>
            <a:pPr algn="l">
              <a:lnSpc>
                <a:spcPct val="150000"/>
              </a:lnSpc>
            </a:pPr>
            <a:r>
              <a:rPr lang="zh-CN" altLang="en-US" sz="2400">
                <a:solidFill>
                  <a:schemeClr val="tx1">
                    <a:lumMod val="50000"/>
                  </a:schemeClr>
                </a:solidFill>
                <a:latin typeface="+mn-ea"/>
                <a:cs typeface="+mn-ea"/>
              </a:rPr>
              <a:t>     20世纪50年代初，美国国家科学基金会（NSF）采用同行评议评审科研项目，以决定是否予以资助，</a:t>
            </a:r>
            <a:r>
              <a:rPr lang="zh-CN" altLang="en-US" sz="2800" b="1" i="1">
                <a:solidFill>
                  <a:schemeClr val="tx1">
                    <a:lumMod val="50000"/>
                  </a:schemeClr>
                </a:solidFill>
                <a:latin typeface="+mn-ea"/>
                <a:cs typeface="+mn-ea"/>
              </a:rPr>
              <a:t>首开同行评议在科研管理中的应用的先河</a:t>
            </a:r>
            <a:r>
              <a:rPr lang="zh-CN" altLang="en-US" sz="2400">
                <a:solidFill>
                  <a:schemeClr val="tx1">
                    <a:lumMod val="50000"/>
                  </a:schemeClr>
                </a:solidFill>
                <a:latin typeface="+mn-ea"/>
                <a:cs typeface="+mn-ea"/>
              </a:rPr>
              <a:t>。当前，同行评议主要用于如下几个方面：评审科研项目申请、评审科学出版物、科研成果的鉴定与评奖、评定学位与职称和评估科研机构的运作等。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04_4*m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404_4*m_h_f*1_4_1"/>
  <p:tag name="KSO_WM_TEMPLATE_CATEGORY" val="diagram"/>
  <p:tag name="KSO_WM_TEMPLATE_INDEX" val="160404"/>
  <p:tag name="KSO_WM_UNIT_LAYERLEVEL" val="1_1_1"/>
  <p:tag name="KSO_WM_TAG_VERSION" val="1.0"/>
  <p:tag name="KSO_WM_BEAUTIFY_FLAG" val="#wm#"/>
  <p:tag name="KSO_WM_UNIT_TEXT_FILL_FORE_SCHEMECOLOR_INDEX" val="8"/>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04_4*m_h_i*1_5_1"/>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160404_4*m_h_i*1_5_2"/>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04_4*m_h_f*1_5_1"/>
  <p:tag name="KSO_WM_TEMPLATE_CATEGORY" val="diagram"/>
  <p:tag name="KSO_WM_TEMPLATE_INDEX" val="160404"/>
  <p:tag name="KSO_WM_UNIT_LAYERLEVEL" val="1_1_1"/>
  <p:tag name="KSO_WM_TAG_VERSION" val="1.0"/>
  <p:tag name="KSO_WM_BEAUTIFY_FLAG" val="#wm#"/>
  <p:tag name="KSO_WM_UNIT_TEXT_FILL_FORE_SCHEMECOLOR_INDEX" val="9"/>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04_4*m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04_4*m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4*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04_4*m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160404_4*m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4*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04_4*m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04_4*m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4*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404_4*m_h_i*1_4_1"/>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160404_4*m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2177</Words>
  <Application>Microsoft Office PowerPoint</Application>
  <PresentationFormat>宽屏</PresentationFormat>
  <Paragraphs>263</Paragraphs>
  <Slides>41</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等线</vt:lpstr>
      <vt:lpstr>楷体</vt:lpstr>
      <vt:lpstr>宋体</vt:lpstr>
      <vt:lpstr>微软雅黑</vt:lpstr>
      <vt:lpstr>Arial</vt:lpstr>
      <vt:lpstr>Calibri</vt:lpstr>
      <vt:lpstr>Impact</vt:lpstr>
      <vt:lpstr>Times New Roman</vt:lpstr>
      <vt:lpstr>Wingdings</vt:lpstr>
      <vt:lpstr>A000120140530A99PPBG</vt:lpstr>
      <vt:lpstr>同 行 评 议</vt:lpstr>
      <vt:lpstr>小组分工</vt:lpstr>
      <vt:lpstr>PowerPoint 演示文稿</vt:lpstr>
      <vt:lpstr>PowerPoint 演示文稿</vt:lpstr>
      <vt:lpstr>同行评议的概念</vt:lpstr>
      <vt:lpstr>同行评议的概念</vt:lpstr>
      <vt:lpstr>同行评议的概念</vt:lpstr>
      <vt:lpstr>同行评审的流程</vt:lpstr>
      <vt:lpstr>同行评议的起源</vt:lpstr>
      <vt:lpstr>PowerPoint 演示文稿</vt:lpstr>
      <vt:lpstr>同行评审用途</vt:lpstr>
      <vt:lpstr>同行评审类型</vt:lpstr>
      <vt:lpstr>出版前的同行评审类型</vt:lpstr>
      <vt:lpstr>出版前的同行评审类型</vt:lpstr>
      <vt:lpstr>出版前的同行评审类型</vt:lpstr>
      <vt:lpstr>基金同行评议</vt:lpstr>
      <vt:lpstr>对规划的同行评议</vt:lpstr>
      <vt:lpstr>聘任与提职</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缺乏经济性</vt:lpstr>
      <vt:lpstr>缺乏经济性</vt:lpstr>
      <vt:lpstr>降低学术交流效率</vt:lpstr>
      <vt:lpstr>降低学术交流效率</vt:lpstr>
      <vt:lpstr>缺乏合适的审稿人</vt:lpstr>
      <vt:lpstr>缺乏合适的审稿人</vt:lpstr>
      <vt:lpstr>缺乏合适的审稿人</vt:lpstr>
      <vt:lpstr>对创新的鼓励不足</vt:lpstr>
      <vt:lpstr>对创新的鼓励不足</vt:lpstr>
      <vt:lpstr>对创新的鼓励不足</vt:lpstr>
      <vt:lpstr>对创新的鼓励不足</vt:lpstr>
      <vt:lpstr>对创新的鼓励不足</vt:lpstr>
      <vt:lpstr>对创新的鼓励不足</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陈 帅华</cp:lastModifiedBy>
  <cp:revision>88</cp:revision>
  <dcterms:created xsi:type="dcterms:W3CDTF">2018-08-10T09:41:00Z</dcterms:created>
  <dcterms:modified xsi:type="dcterms:W3CDTF">2020-10-17T11:50:18Z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